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8" r:id="rId2"/>
    <p:sldId id="256" r:id="rId3"/>
    <p:sldId id="257"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7" r:id="rId31"/>
    <p:sldId id="286" r:id="rId32"/>
    <p:sldId id="288" r:id="rId33"/>
    <p:sldId id="289"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103" d="100"/>
          <a:sy n="103" d="100"/>
        </p:scale>
        <p:origin x="-105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printerSettings" Target="printerSettings/printerSettings1.bin"/><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A157339-1D46-8745-ADE8-C5F18D9D3F34}" type="datetimeFigureOut">
              <a:rPr lang="en-US" smtClean="0"/>
              <a:t>4/21/14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6414F-8364-7648-9F0A-FA4AE58AD96D}" type="slidenum">
              <a:rPr lang="en-US" smtClean="0"/>
              <a:t>‹#›</a:t>
            </a:fld>
            <a:endParaRPr lang="en-US"/>
          </a:p>
        </p:txBody>
      </p:sp>
    </p:spTree>
    <p:extLst>
      <p:ext uri="{BB962C8B-B14F-4D97-AF65-F5344CB8AC3E}">
        <p14:creationId xmlns:p14="http://schemas.microsoft.com/office/powerpoint/2010/main" val="2856674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A157339-1D46-8745-ADE8-C5F18D9D3F34}" type="datetimeFigureOut">
              <a:rPr lang="en-US" smtClean="0"/>
              <a:t>4/21/14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6414F-8364-7648-9F0A-FA4AE58AD96D}" type="slidenum">
              <a:rPr lang="en-US" smtClean="0"/>
              <a:t>‹#›</a:t>
            </a:fld>
            <a:endParaRPr lang="en-US"/>
          </a:p>
        </p:txBody>
      </p:sp>
    </p:spTree>
    <p:extLst>
      <p:ext uri="{BB962C8B-B14F-4D97-AF65-F5344CB8AC3E}">
        <p14:creationId xmlns:p14="http://schemas.microsoft.com/office/powerpoint/2010/main" val="261857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A157339-1D46-8745-ADE8-C5F18D9D3F34}" type="datetimeFigureOut">
              <a:rPr lang="en-US" smtClean="0"/>
              <a:t>4/21/14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6414F-8364-7648-9F0A-FA4AE58AD96D}" type="slidenum">
              <a:rPr lang="en-US" smtClean="0"/>
              <a:t>‹#›</a:t>
            </a:fld>
            <a:endParaRPr lang="en-US"/>
          </a:p>
        </p:txBody>
      </p:sp>
    </p:spTree>
    <p:extLst>
      <p:ext uri="{BB962C8B-B14F-4D97-AF65-F5344CB8AC3E}">
        <p14:creationId xmlns:p14="http://schemas.microsoft.com/office/powerpoint/2010/main" val="3418826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A157339-1D46-8745-ADE8-C5F18D9D3F34}" type="datetimeFigureOut">
              <a:rPr lang="en-US" smtClean="0"/>
              <a:t>4/21/14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6414F-8364-7648-9F0A-FA4AE58AD96D}" type="slidenum">
              <a:rPr lang="en-US" smtClean="0"/>
              <a:t>‹#›</a:t>
            </a:fld>
            <a:endParaRPr lang="en-US"/>
          </a:p>
        </p:txBody>
      </p:sp>
    </p:spTree>
    <p:extLst>
      <p:ext uri="{BB962C8B-B14F-4D97-AF65-F5344CB8AC3E}">
        <p14:creationId xmlns:p14="http://schemas.microsoft.com/office/powerpoint/2010/main" val="2508280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57339-1D46-8745-ADE8-C5F18D9D3F34}" type="datetimeFigureOut">
              <a:rPr lang="en-US" smtClean="0"/>
              <a:t>4/21/14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76414F-8364-7648-9F0A-FA4AE58AD96D}" type="slidenum">
              <a:rPr lang="en-US" smtClean="0"/>
              <a:t>‹#›</a:t>
            </a:fld>
            <a:endParaRPr lang="en-US"/>
          </a:p>
        </p:txBody>
      </p:sp>
    </p:spTree>
    <p:extLst>
      <p:ext uri="{BB962C8B-B14F-4D97-AF65-F5344CB8AC3E}">
        <p14:creationId xmlns:p14="http://schemas.microsoft.com/office/powerpoint/2010/main" val="1918189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A157339-1D46-8745-ADE8-C5F18D9D3F34}" type="datetimeFigureOut">
              <a:rPr lang="en-US" smtClean="0"/>
              <a:t>4/21/14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76414F-8364-7648-9F0A-FA4AE58AD96D}" type="slidenum">
              <a:rPr lang="en-US" smtClean="0"/>
              <a:t>‹#›</a:t>
            </a:fld>
            <a:endParaRPr lang="en-US"/>
          </a:p>
        </p:txBody>
      </p:sp>
    </p:spTree>
    <p:extLst>
      <p:ext uri="{BB962C8B-B14F-4D97-AF65-F5344CB8AC3E}">
        <p14:creationId xmlns:p14="http://schemas.microsoft.com/office/powerpoint/2010/main" val="3815019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A157339-1D46-8745-ADE8-C5F18D9D3F34}" type="datetimeFigureOut">
              <a:rPr lang="en-US" smtClean="0"/>
              <a:t>4/21/14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76414F-8364-7648-9F0A-FA4AE58AD96D}" type="slidenum">
              <a:rPr lang="en-US" smtClean="0"/>
              <a:t>‹#›</a:t>
            </a:fld>
            <a:endParaRPr lang="en-US"/>
          </a:p>
        </p:txBody>
      </p:sp>
    </p:spTree>
    <p:extLst>
      <p:ext uri="{BB962C8B-B14F-4D97-AF65-F5344CB8AC3E}">
        <p14:creationId xmlns:p14="http://schemas.microsoft.com/office/powerpoint/2010/main" val="919813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A157339-1D46-8745-ADE8-C5F18D9D3F34}" type="datetimeFigureOut">
              <a:rPr lang="en-US" smtClean="0"/>
              <a:t>4/21/14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76414F-8364-7648-9F0A-FA4AE58AD96D}" type="slidenum">
              <a:rPr lang="en-US" smtClean="0"/>
              <a:t>‹#›</a:t>
            </a:fld>
            <a:endParaRPr lang="en-US"/>
          </a:p>
        </p:txBody>
      </p:sp>
    </p:spTree>
    <p:extLst>
      <p:ext uri="{BB962C8B-B14F-4D97-AF65-F5344CB8AC3E}">
        <p14:creationId xmlns:p14="http://schemas.microsoft.com/office/powerpoint/2010/main" val="1138886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157339-1D46-8745-ADE8-C5F18D9D3F34}" type="datetimeFigureOut">
              <a:rPr lang="en-US" smtClean="0"/>
              <a:t>4/21/14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76414F-8364-7648-9F0A-FA4AE58AD96D}" type="slidenum">
              <a:rPr lang="en-US" smtClean="0"/>
              <a:t>‹#›</a:t>
            </a:fld>
            <a:endParaRPr lang="en-US"/>
          </a:p>
        </p:txBody>
      </p:sp>
    </p:spTree>
    <p:extLst>
      <p:ext uri="{BB962C8B-B14F-4D97-AF65-F5344CB8AC3E}">
        <p14:creationId xmlns:p14="http://schemas.microsoft.com/office/powerpoint/2010/main" val="496001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A157339-1D46-8745-ADE8-C5F18D9D3F34}" type="datetimeFigureOut">
              <a:rPr lang="en-US" smtClean="0"/>
              <a:t>4/21/14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76414F-8364-7648-9F0A-FA4AE58AD96D}" type="slidenum">
              <a:rPr lang="en-US" smtClean="0"/>
              <a:t>‹#›</a:t>
            </a:fld>
            <a:endParaRPr lang="en-US"/>
          </a:p>
        </p:txBody>
      </p:sp>
    </p:spTree>
    <p:extLst>
      <p:ext uri="{BB962C8B-B14F-4D97-AF65-F5344CB8AC3E}">
        <p14:creationId xmlns:p14="http://schemas.microsoft.com/office/powerpoint/2010/main" val="2196793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A157339-1D46-8745-ADE8-C5F18D9D3F34}" type="datetimeFigureOut">
              <a:rPr lang="en-US" smtClean="0"/>
              <a:t>4/21/14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76414F-8364-7648-9F0A-FA4AE58AD96D}" type="slidenum">
              <a:rPr lang="en-US" smtClean="0"/>
              <a:t>‹#›</a:t>
            </a:fld>
            <a:endParaRPr lang="en-US"/>
          </a:p>
        </p:txBody>
      </p:sp>
    </p:spTree>
    <p:extLst>
      <p:ext uri="{BB962C8B-B14F-4D97-AF65-F5344CB8AC3E}">
        <p14:creationId xmlns:p14="http://schemas.microsoft.com/office/powerpoint/2010/main" val="262936479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157339-1D46-8745-ADE8-C5F18D9D3F34}" type="datetimeFigureOut">
              <a:rPr lang="en-US" smtClean="0"/>
              <a:t>4/21/14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76414F-8364-7648-9F0A-FA4AE58AD96D}" type="slidenum">
              <a:rPr lang="en-US" smtClean="0"/>
              <a:t>‹#›</a:t>
            </a:fld>
            <a:endParaRPr lang="en-US"/>
          </a:p>
        </p:txBody>
      </p:sp>
    </p:spTree>
    <p:extLst>
      <p:ext uri="{BB962C8B-B14F-4D97-AF65-F5344CB8AC3E}">
        <p14:creationId xmlns:p14="http://schemas.microsoft.com/office/powerpoint/2010/main" val="27001506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pretty mural.jpg"/>
          <p:cNvPicPr>
            <a:picLocks noChangeAspect="1"/>
          </p:cNvPicPr>
          <p:nvPr/>
        </p:nvPicPr>
        <p:blipFill rotWithShape="1">
          <a:blip r:embed="rId2">
            <a:extLst>
              <a:ext uri="{28A0092B-C50C-407E-A947-70E740481C1C}">
                <a14:useLocalDpi xmlns:a14="http://schemas.microsoft.com/office/drawing/2010/main" val="0"/>
              </a:ext>
            </a:extLst>
          </a:blip>
          <a:srcRect t="4485" b="15304"/>
          <a:stretch/>
        </p:blipFill>
        <p:spPr>
          <a:xfrm>
            <a:off x="1" y="234698"/>
            <a:ext cx="9144000" cy="4196944"/>
          </a:xfrm>
          <a:prstGeom prst="rect">
            <a:avLst/>
          </a:prstGeom>
        </p:spPr>
      </p:pic>
      <p:sp>
        <p:nvSpPr>
          <p:cNvPr id="12" name="TextBox 11"/>
          <p:cNvSpPr txBox="1"/>
          <p:nvPr/>
        </p:nvSpPr>
        <p:spPr>
          <a:xfrm>
            <a:off x="952536" y="4776785"/>
            <a:ext cx="7496044" cy="1631216"/>
          </a:xfrm>
          <a:prstGeom prst="rect">
            <a:avLst/>
          </a:prstGeom>
          <a:noFill/>
        </p:spPr>
        <p:txBody>
          <a:bodyPr wrap="square" rtlCol="0">
            <a:spAutoFit/>
          </a:bodyPr>
          <a:lstStyle/>
          <a:p>
            <a:pPr algn="ctr"/>
            <a:r>
              <a:rPr lang="en-US" sz="3200" dirty="0" smtClean="0">
                <a:solidFill>
                  <a:srgbClr val="FFFFFF"/>
                </a:solidFill>
              </a:rPr>
              <a:t>The Streets Are Art: </a:t>
            </a:r>
            <a:r>
              <a:rPr lang="en-US" sz="2800" dirty="0" smtClean="0">
                <a:solidFill>
                  <a:srgbClr val="FFFFFF"/>
                </a:solidFill>
              </a:rPr>
              <a:t>The shift from graffiti to street art and why this shift should be supported</a:t>
            </a:r>
          </a:p>
          <a:p>
            <a:pPr algn="ctr"/>
            <a:r>
              <a:rPr lang="en-US" sz="2000" dirty="0" smtClean="0">
                <a:solidFill>
                  <a:srgbClr val="FFFFFF"/>
                </a:solidFill>
              </a:rPr>
              <a:t>A Multi</a:t>
            </a:r>
            <a:r>
              <a:rPr lang="en-US" sz="2000" dirty="0">
                <a:solidFill>
                  <a:srgbClr val="FFFFFF"/>
                </a:solidFill>
              </a:rPr>
              <a:t>m</a:t>
            </a:r>
            <a:r>
              <a:rPr lang="en-US" sz="2000" dirty="0" smtClean="0">
                <a:solidFill>
                  <a:srgbClr val="FFFFFF"/>
                </a:solidFill>
              </a:rPr>
              <a:t>edia </a:t>
            </a:r>
            <a:r>
              <a:rPr lang="en-US" sz="2000" dirty="0">
                <a:solidFill>
                  <a:srgbClr val="FFFFFF"/>
                </a:solidFill>
              </a:rPr>
              <a:t>P</a:t>
            </a:r>
            <a:r>
              <a:rPr lang="en-US" sz="2000" dirty="0" smtClean="0">
                <a:solidFill>
                  <a:srgbClr val="FFFFFF"/>
                </a:solidFill>
              </a:rPr>
              <a:t>resentation</a:t>
            </a:r>
          </a:p>
          <a:p>
            <a:pPr algn="ctr"/>
            <a:r>
              <a:rPr lang="en-US" sz="2000" dirty="0" smtClean="0">
                <a:solidFill>
                  <a:srgbClr val="FFFFFF"/>
                </a:solidFill>
              </a:rPr>
              <a:t>By: Rachel Zavakos</a:t>
            </a:r>
            <a:endParaRPr lang="en-US" sz="2000" dirty="0">
              <a:solidFill>
                <a:srgbClr val="FFFFFF"/>
              </a:solidFill>
            </a:endParaRPr>
          </a:p>
        </p:txBody>
      </p:sp>
      <p:sp>
        <p:nvSpPr>
          <p:cNvPr id="13" name="TextBox 12"/>
          <p:cNvSpPr txBox="1"/>
          <p:nvPr/>
        </p:nvSpPr>
        <p:spPr>
          <a:xfrm>
            <a:off x="8678416" y="4431642"/>
            <a:ext cx="310389" cy="215444"/>
          </a:xfrm>
          <a:prstGeom prst="rect">
            <a:avLst/>
          </a:prstGeom>
          <a:noFill/>
        </p:spPr>
        <p:txBody>
          <a:bodyPr wrap="square" rtlCol="0">
            <a:spAutoFit/>
          </a:bodyPr>
          <a:lstStyle/>
          <a:p>
            <a:r>
              <a:rPr lang="en-US" sz="800" dirty="0" smtClean="0">
                <a:solidFill>
                  <a:srgbClr val="FFFFFF"/>
                </a:solidFill>
              </a:rPr>
              <a:t>A</a:t>
            </a:r>
            <a:endParaRPr lang="en-US" sz="800" dirty="0">
              <a:solidFill>
                <a:srgbClr val="FFFFFF"/>
              </a:solidFill>
            </a:endParaRPr>
          </a:p>
        </p:txBody>
      </p:sp>
    </p:spTree>
    <p:extLst>
      <p:ext uri="{BB962C8B-B14F-4D97-AF65-F5344CB8AC3E}">
        <p14:creationId xmlns:p14="http://schemas.microsoft.com/office/powerpoint/2010/main" val="399429425"/>
      </p:ext>
    </p:extLst>
  </p:cSld>
  <p:clrMapOvr>
    <a:masterClrMapping/>
  </p:clrMapOvr>
  <mc:AlternateContent xmlns:mc="http://schemas.openxmlformats.org/markup-compatibility/2006" xmlns:p14="http://schemas.microsoft.com/office/powerpoint/2010/main">
    <mc:Choice Requires="p14">
      <p:transition spd="slow" p14:dur="2000" advTm="7000"/>
    </mc:Choice>
    <mc:Fallback xmlns="">
      <p:transition xmlns:p14="http://schemas.microsoft.com/office/powerpoint/2010/main" spd="slow" advTm="7000"/>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_graffiti_artists_by_gaido.jpg"/>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p:nvSpPr>
        <p:spPr>
          <a:xfrm>
            <a:off x="1697997" y="2913019"/>
            <a:ext cx="5687605" cy="646331"/>
          </a:xfrm>
          <a:prstGeom prst="rect">
            <a:avLst/>
          </a:prstGeom>
          <a:noFill/>
        </p:spPr>
        <p:txBody>
          <a:bodyPr wrap="square" rtlCol="0">
            <a:spAutoFit/>
          </a:bodyPr>
          <a:lstStyle/>
          <a:p>
            <a:pPr algn="ctr"/>
            <a:r>
              <a:rPr lang="en-US" dirty="0" smtClean="0">
                <a:solidFill>
                  <a:srgbClr val="FFFFFF"/>
                </a:solidFill>
              </a:rPr>
              <a:t>Despite these </a:t>
            </a:r>
            <a:r>
              <a:rPr lang="en-US" dirty="0">
                <a:solidFill>
                  <a:srgbClr val="FFFFFF"/>
                </a:solidFill>
              </a:rPr>
              <a:t>laws, however, graffiti continues to occur, </a:t>
            </a:r>
            <a:r>
              <a:rPr lang="en-US" dirty="0" smtClean="0">
                <a:solidFill>
                  <a:srgbClr val="FFFFFF"/>
                </a:solidFill>
              </a:rPr>
              <a:t> </a:t>
            </a:r>
            <a:r>
              <a:rPr lang="en-US" dirty="0">
                <a:solidFill>
                  <a:srgbClr val="FFFFFF"/>
                </a:solidFill>
              </a:rPr>
              <a:t>even </a:t>
            </a:r>
            <a:r>
              <a:rPr lang="en-US" dirty="0" smtClean="0">
                <a:solidFill>
                  <a:srgbClr val="FFFFFF"/>
                </a:solidFill>
              </a:rPr>
              <a:t>in </a:t>
            </a:r>
            <a:r>
              <a:rPr lang="en-US" dirty="0">
                <a:solidFill>
                  <a:srgbClr val="FFFFFF"/>
                </a:solidFill>
              </a:rPr>
              <a:t>broad </a:t>
            </a:r>
            <a:r>
              <a:rPr lang="en-US" dirty="0" smtClean="0">
                <a:solidFill>
                  <a:srgbClr val="FFFFFF"/>
                </a:solidFill>
              </a:rPr>
              <a:t>daylight</a:t>
            </a:r>
            <a:r>
              <a:rPr lang="en-US" dirty="0">
                <a:solidFill>
                  <a:srgbClr val="FFFFFF"/>
                </a:solidFill>
              </a:rPr>
              <a:t>.</a:t>
            </a:r>
          </a:p>
        </p:txBody>
      </p:sp>
    </p:spTree>
    <p:extLst>
      <p:ext uri="{BB962C8B-B14F-4D97-AF65-F5344CB8AC3E}">
        <p14:creationId xmlns:p14="http://schemas.microsoft.com/office/powerpoint/2010/main" val="529716052"/>
      </p:ext>
    </p:extLst>
  </p:cSld>
  <p:clrMapOvr>
    <a:masterClrMapping/>
  </p:clrMapOvr>
  <mc:AlternateContent xmlns:mc="http://schemas.openxmlformats.org/markup-compatibility/2006" xmlns:p14="http://schemas.microsoft.com/office/powerpoint/2010/main">
    <mc:Choice Requires="p14">
      <p:transition spd="slow" p14:dur="2000" advTm="8000"/>
    </mc:Choice>
    <mc:Fallback xmlns="">
      <p:transition xmlns:p14="http://schemas.microsoft.com/office/powerpoint/2010/main" spd="slow" advTm="8000"/>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zebr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0"/>
            <a:ext cx="6858000" cy="6858000"/>
          </a:xfrm>
          <a:prstGeom prst="rect">
            <a:avLst/>
          </a:prstGeom>
        </p:spPr>
      </p:pic>
      <p:sp>
        <p:nvSpPr>
          <p:cNvPr id="5" name="TextBox 4"/>
          <p:cNvSpPr txBox="1"/>
          <p:nvPr/>
        </p:nvSpPr>
        <p:spPr>
          <a:xfrm>
            <a:off x="8001000" y="6642556"/>
            <a:ext cx="310389" cy="215444"/>
          </a:xfrm>
          <a:prstGeom prst="rect">
            <a:avLst/>
          </a:prstGeom>
          <a:noFill/>
        </p:spPr>
        <p:txBody>
          <a:bodyPr wrap="square" rtlCol="0">
            <a:spAutoFit/>
          </a:bodyPr>
          <a:lstStyle/>
          <a:p>
            <a:r>
              <a:rPr lang="en-US" sz="800" dirty="0" smtClean="0">
                <a:solidFill>
                  <a:srgbClr val="FFFFFF"/>
                </a:solidFill>
              </a:rPr>
              <a:t>I</a:t>
            </a:r>
            <a:endParaRPr lang="en-US" sz="800" dirty="0">
              <a:solidFill>
                <a:srgbClr val="FFFFFF"/>
              </a:solidFill>
            </a:endParaRPr>
          </a:p>
        </p:txBody>
      </p:sp>
    </p:spTree>
    <p:extLst>
      <p:ext uri="{BB962C8B-B14F-4D97-AF65-F5344CB8AC3E}">
        <p14:creationId xmlns:p14="http://schemas.microsoft.com/office/powerpoint/2010/main" val="2514399537"/>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xmlns:p14="http://schemas.microsoft.com/office/powerpoint/2010/main" spd="slow" advTm="5000"/>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zebra.jpg"/>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1143000" y="0"/>
            <a:ext cx="6858000" cy="6858000"/>
          </a:xfrm>
          <a:prstGeom prst="rect">
            <a:avLst/>
          </a:prstGeom>
        </p:spPr>
      </p:pic>
      <p:sp>
        <p:nvSpPr>
          <p:cNvPr id="6" name="Rectangle 5"/>
          <p:cNvSpPr/>
          <p:nvPr/>
        </p:nvSpPr>
        <p:spPr>
          <a:xfrm>
            <a:off x="1143001" y="2052184"/>
            <a:ext cx="6857999" cy="2308324"/>
          </a:xfrm>
          <a:prstGeom prst="rect">
            <a:avLst/>
          </a:prstGeom>
        </p:spPr>
        <p:txBody>
          <a:bodyPr wrap="square">
            <a:spAutoFit/>
          </a:bodyPr>
          <a:lstStyle/>
          <a:p>
            <a:pPr algn="ctr"/>
            <a:r>
              <a:rPr lang="en-US" dirty="0">
                <a:solidFill>
                  <a:srgbClr val="FFFFFF"/>
                </a:solidFill>
              </a:rPr>
              <a:t>Recently, a new </a:t>
            </a:r>
            <a:r>
              <a:rPr lang="en-US" dirty="0" smtClean="0">
                <a:solidFill>
                  <a:srgbClr val="FFFFFF"/>
                </a:solidFill>
              </a:rPr>
              <a:t>artistic style </a:t>
            </a:r>
            <a:r>
              <a:rPr lang="en-US" dirty="0">
                <a:solidFill>
                  <a:srgbClr val="FFFFFF"/>
                </a:solidFill>
              </a:rPr>
              <a:t>known as street art has begun around the world.  This movement aims to switch from the traditional crude and sloppy graffiti to art that can actually decorate the streets and have a positive effect on the city.  G. James </a:t>
            </a:r>
            <a:r>
              <a:rPr lang="en-US" dirty="0" err="1">
                <a:solidFill>
                  <a:srgbClr val="FFFFFF"/>
                </a:solidFill>
              </a:rPr>
              <a:t>Daichendt</a:t>
            </a:r>
            <a:r>
              <a:rPr lang="en-US" dirty="0">
                <a:solidFill>
                  <a:srgbClr val="FFFFFF"/>
                </a:solidFill>
              </a:rPr>
              <a:t> explains that street art “is less concerned with letters but emphasizes the visual image, contextual use of space, and uses a wider range of materials that extend beyond the spray can.</a:t>
            </a:r>
            <a:r>
              <a:rPr lang="en-US" dirty="0" smtClean="0">
                <a:solidFill>
                  <a:srgbClr val="FFFFFF"/>
                </a:solidFill>
              </a:rPr>
              <a:t>”</a:t>
            </a:r>
            <a:r>
              <a:rPr lang="en-US" baseline="30000" dirty="0" smtClean="0">
                <a:solidFill>
                  <a:srgbClr val="FFFFFF"/>
                </a:solidFill>
              </a:rPr>
              <a:t>1</a:t>
            </a:r>
            <a:r>
              <a:rPr lang="en-US" dirty="0" smtClean="0">
                <a:solidFill>
                  <a:srgbClr val="FFFFFF"/>
                </a:solidFill>
              </a:rPr>
              <a:t>  </a:t>
            </a:r>
            <a:r>
              <a:rPr lang="en-US" dirty="0">
                <a:solidFill>
                  <a:srgbClr val="FFFFFF"/>
                </a:solidFill>
              </a:rPr>
              <a:t>This colorful zebra is an example of such artwork</a:t>
            </a:r>
            <a:r>
              <a:rPr lang="en-US" dirty="0" smtClean="0">
                <a:solidFill>
                  <a:srgbClr val="FFFFFF"/>
                </a:solidFill>
                <a:effectLst/>
              </a:rPr>
              <a:t> .</a:t>
            </a:r>
            <a:endParaRPr lang="en-US" dirty="0">
              <a:solidFill>
                <a:srgbClr val="FFFFFF"/>
              </a:solidFill>
            </a:endParaRPr>
          </a:p>
        </p:txBody>
      </p:sp>
    </p:spTree>
    <p:extLst>
      <p:ext uri="{BB962C8B-B14F-4D97-AF65-F5344CB8AC3E}">
        <p14:creationId xmlns:p14="http://schemas.microsoft.com/office/powerpoint/2010/main" val="809216429"/>
      </p:ext>
    </p:extLst>
  </p:cSld>
  <p:clrMapOvr>
    <a:masterClrMapping/>
  </p:clrMapOvr>
  <mc:AlternateContent xmlns:mc="http://schemas.openxmlformats.org/markup-compatibility/2006" xmlns:p14="http://schemas.microsoft.com/office/powerpoint/2010/main">
    <mc:Choice Requires="p14">
      <p:transition spd="slow" p14:dur="2000" advTm="17000"/>
    </mc:Choice>
    <mc:Fallback xmlns="">
      <p:transition xmlns:p14="http://schemas.microsoft.com/office/powerpoint/2010/main" spd="slow" advTm="17000"/>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1041" y="5456673"/>
            <a:ext cx="8376946" cy="1200329"/>
          </a:xfrm>
          <a:prstGeom prst="rect">
            <a:avLst/>
          </a:prstGeom>
          <a:noFill/>
        </p:spPr>
        <p:txBody>
          <a:bodyPr wrap="square" rtlCol="0">
            <a:spAutoFit/>
          </a:bodyPr>
          <a:lstStyle/>
          <a:p>
            <a:pPr algn="ctr"/>
            <a:r>
              <a:rPr lang="en-US" dirty="0" smtClean="0">
                <a:solidFill>
                  <a:srgbClr val="FFFFFF"/>
                </a:solidFill>
              </a:rPr>
              <a:t>An elusive British </a:t>
            </a:r>
            <a:r>
              <a:rPr lang="en-US" dirty="0">
                <a:solidFill>
                  <a:srgbClr val="FFFFFF"/>
                </a:solidFill>
              </a:rPr>
              <a:t>street </a:t>
            </a:r>
            <a:r>
              <a:rPr lang="en-US" dirty="0" smtClean="0">
                <a:solidFill>
                  <a:srgbClr val="FFFFFF"/>
                </a:solidFill>
              </a:rPr>
              <a:t>artist named “</a:t>
            </a:r>
            <a:r>
              <a:rPr lang="en-US" dirty="0" err="1" smtClean="0">
                <a:solidFill>
                  <a:srgbClr val="FFFFFF"/>
                </a:solidFill>
              </a:rPr>
              <a:t>Banksy</a:t>
            </a:r>
            <a:r>
              <a:rPr lang="en-US" dirty="0" smtClean="0">
                <a:solidFill>
                  <a:srgbClr val="FFFFFF"/>
                </a:solidFill>
              </a:rPr>
              <a:t>” </a:t>
            </a:r>
            <a:r>
              <a:rPr lang="en-US" dirty="0">
                <a:solidFill>
                  <a:srgbClr val="FFFFFF"/>
                </a:solidFill>
              </a:rPr>
              <a:t>recently visited the United States and conducted a “one month residency on the streets of New </a:t>
            </a:r>
            <a:r>
              <a:rPr lang="en-US" dirty="0" smtClean="0">
                <a:solidFill>
                  <a:srgbClr val="FFFFFF"/>
                </a:solidFill>
              </a:rPr>
              <a:t>York.”  </a:t>
            </a:r>
            <a:r>
              <a:rPr lang="en-US" dirty="0">
                <a:solidFill>
                  <a:srgbClr val="FFFFFF"/>
                </a:solidFill>
              </a:rPr>
              <a:t>Throughout the month of October, 2013, </a:t>
            </a:r>
            <a:r>
              <a:rPr lang="en-US" dirty="0" err="1">
                <a:solidFill>
                  <a:srgbClr val="FFFFFF"/>
                </a:solidFill>
              </a:rPr>
              <a:t>Banksy</a:t>
            </a:r>
            <a:r>
              <a:rPr lang="en-US" dirty="0">
                <a:solidFill>
                  <a:srgbClr val="FFFFFF"/>
                </a:solidFill>
              </a:rPr>
              <a:t> produced a new piece of street art every day, and posted a picture of it on his </a:t>
            </a:r>
            <a:r>
              <a:rPr lang="en-US" dirty="0" smtClean="0">
                <a:solidFill>
                  <a:srgbClr val="FFFFFF"/>
                </a:solidFill>
              </a:rPr>
              <a:t>instagram.</a:t>
            </a:r>
            <a:r>
              <a:rPr lang="en-US" baseline="30000" dirty="0" smtClean="0">
                <a:solidFill>
                  <a:srgbClr val="FFFFFF"/>
                </a:solidFill>
              </a:rPr>
              <a:t>2</a:t>
            </a:r>
            <a:r>
              <a:rPr lang="en-US" dirty="0" smtClean="0">
                <a:solidFill>
                  <a:srgbClr val="FFFFFF"/>
                </a:solidFill>
              </a:rPr>
              <a:t>  </a:t>
            </a:r>
            <a:r>
              <a:rPr lang="en-US" dirty="0">
                <a:solidFill>
                  <a:srgbClr val="FFFFFF"/>
                </a:solidFill>
              </a:rPr>
              <a:t>Some of his pieces </a:t>
            </a:r>
            <a:r>
              <a:rPr lang="en-US" dirty="0" smtClean="0">
                <a:solidFill>
                  <a:srgbClr val="FFFFFF"/>
                </a:solidFill>
              </a:rPr>
              <a:t>follow</a:t>
            </a:r>
            <a:r>
              <a:rPr lang="en-US" dirty="0">
                <a:solidFill>
                  <a:srgbClr val="FFFFFF"/>
                </a:solidFill>
              </a:rPr>
              <a:t>.</a:t>
            </a:r>
            <a:r>
              <a:rPr lang="en-US" dirty="0" smtClean="0">
                <a:solidFill>
                  <a:srgbClr val="FFFFFF"/>
                </a:solidFill>
                <a:effectLst/>
              </a:rPr>
              <a:t> </a:t>
            </a:r>
            <a:endParaRPr lang="en-US" dirty="0">
              <a:solidFill>
                <a:srgbClr val="FFFFFF"/>
              </a:solidFill>
            </a:endParaRPr>
          </a:p>
        </p:txBody>
      </p:sp>
      <p:pic>
        <p:nvPicPr>
          <p:cNvPr id="5" name="Picture 4" descr="banksy.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0" y="0"/>
            <a:ext cx="8128000" cy="5422900"/>
          </a:xfrm>
          <a:prstGeom prst="rect">
            <a:avLst/>
          </a:prstGeom>
        </p:spPr>
      </p:pic>
      <p:sp>
        <p:nvSpPr>
          <p:cNvPr id="6" name="TextBox 5"/>
          <p:cNvSpPr txBox="1"/>
          <p:nvPr/>
        </p:nvSpPr>
        <p:spPr>
          <a:xfrm>
            <a:off x="8636000" y="5230002"/>
            <a:ext cx="310389" cy="215444"/>
          </a:xfrm>
          <a:prstGeom prst="rect">
            <a:avLst/>
          </a:prstGeom>
          <a:noFill/>
        </p:spPr>
        <p:txBody>
          <a:bodyPr wrap="square" rtlCol="0">
            <a:spAutoFit/>
          </a:bodyPr>
          <a:lstStyle/>
          <a:p>
            <a:r>
              <a:rPr lang="en-US" sz="800" dirty="0" smtClean="0">
                <a:solidFill>
                  <a:srgbClr val="FFFFFF"/>
                </a:solidFill>
              </a:rPr>
              <a:t>J</a:t>
            </a:r>
            <a:endParaRPr lang="en-US" sz="800" dirty="0">
              <a:solidFill>
                <a:srgbClr val="FFFFFF"/>
              </a:solidFill>
            </a:endParaRPr>
          </a:p>
        </p:txBody>
      </p:sp>
    </p:spTree>
    <p:extLst>
      <p:ext uri="{BB962C8B-B14F-4D97-AF65-F5344CB8AC3E}">
        <p14:creationId xmlns:p14="http://schemas.microsoft.com/office/powerpoint/2010/main" val="2502596095"/>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nksy 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p:nvSpPr>
        <p:spPr>
          <a:xfrm>
            <a:off x="8805072" y="6463821"/>
            <a:ext cx="481638" cy="400110"/>
          </a:xfrm>
          <a:prstGeom prst="rect">
            <a:avLst/>
          </a:prstGeom>
          <a:noFill/>
        </p:spPr>
        <p:txBody>
          <a:bodyPr wrap="square" rtlCol="0">
            <a:spAutoFit/>
          </a:bodyPr>
          <a:lstStyle/>
          <a:p>
            <a:r>
              <a:rPr lang="en-US" sz="2000" dirty="0" smtClean="0"/>
              <a:t>K</a:t>
            </a:r>
            <a:endParaRPr lang="en-US" sz="2000" dirty="0"/>
          </a:p>
        </p:txBody>
      </p:sp>
    </p:spTree>
    <p:extLst>
      <p:ext uri="{BB962C8B-B14F-4D97-AF65-F5344CB8AC3E}">
        <p14:creationId xmlns:p14="http://schemas.microsoft.com/office/powerpoint/2010/main" val="1387711234"/>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xmlns:p14="http://schemas.microsoft.com/office/powerpoint/2010/main" spd="slow" advTm="5000"/>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aiting at club.jpg"/>
          <p:cNvPicPr>
            <a:picLocks noChangeAspect="1"/>
          </p:cNvPicPr>
          <p:nvPr/>
        </p:nvPicPr>
        <p:blipFill rotWithShape="1">
          <a:blip r:embed="rId2">
            <a:extLst>
              <a:ext uri="{28A0092B-C50C-407E-A947-70E740481C1C}">
                <a14:useLocalDpi xmlns:a14="http://schemas.microsoft.com/office/drawing/2010/main" val="0"/>
              </a:ext>
            </a:extLst>
          </a:blip>
          <a:srcRect l="46348" r="13795"/>
          <a:stretch/>
        </p:blipFill>
        <p:spPr>
          <a:xfrm>
            <a:off x="2415852" y="-1"/>
            <a:ext cx="4100046" cy="6857999"/>
          </a:xfrm>
          <a:prstGeom prst="rect">
            <a:avLst/>
          </a:prstGeom>
        </p:spPr>
      </p:pic>
      <p:sp>
        <p:nvSpPr>
          <p:cNvPr id="5" name="TextBox 4"/>
          <p:cNvSpPr txBox="1"/>
          <p:nvPr/>
        </p:nvSpPr>
        <p:spPr>
          <a:xfrm>
            <a:off x="6515898" y="6642554"/>
            <a:ext cx="310389" cy="215444"/>
          </a:xfrm>
          <a:prstGeom prst="rect">
            <a:avLst/>
          </a:prstGeom>
          <a:noFill/>
        </p:spPr>
        <p:txBody>
          <a:bodyPr wrap="square" rtlCol="0">
            <a:spAutoFit/>
          </a:bodyPr>
          <a:lstStyle/>
          <a:p>
            <a:r>
              <a:rPr lang="en-US" sz="800" dirty="0" smtClean="0">
                <a:solidFill>
                  <a:srgbClr val="FFFFFF"/>
                </a:solidFill>
              </a:rPr>
              <a:t>L</a:t>
            </a:r>
            <a:endParaRPr lang="en-US" sz="800" dirty="0">
              <a:solidFill>
                <a:srgbClr val="FFFFFF"/>
              </a:solidFill>
            </a:endParaRPr>
          </a:p>
        </p:txBody>
      </p:sp>
    </p:spTree>
    <p:extLst>
      <p:ext uri="{BB962C8B-B14F-4D97-AF65-F5344CB8AC3E}">
        <p14:creationId xmlns:p14="http://schemas.microsoft.com/office/powerpoint/2010/main" val="2059458987"/>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xmlns:p14="http://schemas.microsoft.com/office/powerpoint/2010/main" spd="slow" advTm="5000"/>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aiting at club.jpg"/>
          <p:cNvPicPr>
            <a:picLocks noChangeAspect="1"/>
          </p:cNvPicPr>
          <p:nvPr/>
        </p:nvPicPr>
        <p:blipFill rotWithShape="1">
          <a:blip r:embed="rId2">
            <a:alphaModFix amt="25000"/>
            <a:extLst>
              <a:ext uri="{28A0092B-C50C-407E-A947-70E740481C1C}">
                <a14:useLocalDpi xmlns:a14="http://schemas.microsoft.com/office/drawing/2010/main" val="0"/>
              </a:ext>
            </a:extLst>
          </a:blip>
          <a:srcRect l="46348" r="13795"/>
          <a:stretch/>
        </p:blipFill>
        <p:spPr>
          <a:xfrm>
            <a:off x="2415852" y="-1"/>
            <a:ext cx="4100046" cy="6857999"/>
          </a:xfrm>
          <a:prstGeom prst="rect">
            <a:avLst/>
          </a:prstGeom>
        </p:spPr>
      </p:pic>
      <p:sp>
        <p:nvSpPr>
          <p:cNvPr id="4" name="TextBox 3"/>
          <p:cNvSpPr txBox="1"/>
          <p:nvPr/>
        </p:nvSpPr>
        <p:spPr>
          <a:xfrm>
            <a:off x="1573755" y="2112278"/>
            <a:ext cx="5563362" cy="2031325"/>
          </a:xfrm>
          <a:prstGeom prst="rect">
            <a:avLst/>
          </a:prstGeom>
          <a:noFill/>
        </p:spPr>
        <p:txBody>
          <a:bodyPr wrap="square" rtlCol="0">
            <a:spAutoFit/>
          </a:bodyPr>
          <a:lstStyle/>
          <a:p>
            <a:pPr algn="ctr"/>
            <a:r>
              <a:rPr lang="en-US" dirty="0" err="1" smtClean="0">
                <a:solidFill>
                  <a:srgbClr val="FFFFFF"/>
                </a:solidFill>
              </a:rPr>
              <a:t>Banksy’s</a:t>
            </a:r>
            <a:r>
              <a:rPr lang="en-US" dirty="0" smtClean="0">
                <a:solidFill>
                  <a:srgbClr val="FFFFFF"/>
                </a:solidFill>
              </a:rPr>
              <a:t> project helped build community throughout the city as groups of citizens who admired his work banded together and connected in search of his latest piece.  The scavenger hunt also took citizens to places of the city to which they may not otherwise have ventured. Their quest shows that street art can bring the community together and expose the community to different parts of the city.</a:t>
            </a:r>
          </a:p>
        </p:txBody>
      </p:sp>
    </p:spTree>
    <p:extLst>
      <p:ext uri="{BB962C8B-B14F-4D97-AF65-F5344CB8AC3E}">
        <p14:creationId xmlns:p14="http://schemas.microsoft.com/office/powerpoint/2010/main" val="2204102061"/>
      </p:ext>
    </p:extLst>
  </p:cSld>
  <p:clrMapOvr>
    <a:masterClrMapping/>
  </p:clrMapOvr>
  <mc:AlternateContent xmlns:mc="http://schemas.openxmlformats.org/markup-compatibility/2006" xmlns:p14="http://schemas.microsoft.com/office/powerpoint/2010/main">
    <mc:Choice Requires="p14">
      <p:transition spd="slow" p14:dur="2000" advTm="17000"/>
    </mc:Choice>
    <mc:Fallback xmlns="">
      <p:transition xmlns:p14="http://schemas.microsoft.com/office/powerpoint/2010/main" spd="slow" advTm="17000"/>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67480" cy="6858000"/>
          </a:xfrm>
          <a:prstGeom prst="rect">
            <a:avLst/>
          </a:prstGeom>
        </p:spPr>
      </p:pic>
      <p:sp>
        <p:nvSpPr>
          <p:cNvPr id="7" name="TextBox 6"/>
          <p:cNvSpPr txBox="1"/>
          <p:nvPr/>
        </p:nvSpPr>
        <p:spPr>
          <a:xfrm>
            <a:off x="8819339" y="6514135"/>
            <a:ext cx="310389" cy="369332"/>
          </a:xfrm>
          <a:prstGeom prst="rect">
            <a:avLst/>
          </a:prstGeom>
          <a:noFill/>
        </p:spPr>
        <p:txBody>
          <a:bodyPr wrap="square" rtlCol="0">
            <a:spAutoFit/>
          </a:bodyPr>
          <a:lstStyle/>
          <a:p>
            <a:r>
              <a:rPr lang="en-US" dirty="0" smtClean="0">
                <a:solidFill>
                  <a:srgbClr val="000000"/>
                </a:solidFill>
              </a:rPr>
              <a:t>M</a:t>
            </a:r>
            <a:endParaRPr lang="en-US" dirty="0">
              <a:solidFill>
                <a:srgbClr val="000000"/>
              </a:solidFill>
            </a:endParaRPr>
          </a:p>
        </p:txBody>
      </p:sp>
    </p:spTree>
    <p:extLst>
      <p:ext uri="{BB962C8B-B14F-4D97-AF65-F5344CB8AC3E}">
        <p14:creationId xmlns:p14="http://schemas.microsoft.com/office/powerpoint/2010/main" val="3310193071"/>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xmlns:p14="http://schemas.microsoft.com/office/powerpoint/2010/main" spd="slow" advTm="5000"/>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0"/>
            <a:ext cx="9167480" cy="6858000"/>
            <a:chOff x="0" y="0"/>
            <a:chExt cx="9167480" cy="6858000"/>
          </a:xfrm>
        </p:grpSpPr>
        <p:pic>
          <p:nvPicPr>
            <p:cNvPr id="5" name="Picture 4"/>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0" y="0"/>
              <a:ext cx="9167480" cy="6858000"/>
            </a:xfrm>
            <a:prstGeom prst="rect">
              <a:avLst/>
            </a:prstGeom>
          </p:spPr>
        </p:pic>
        <p:sp>
          <p:nvSpPr>
            <p:cNvPr id="4" name="TextBox 3"/>
            <p:cNvSpPr txBox="1"/>
            <p:nvPr/>
          </p:nvSpPr>
          <p:spPr>
            <a:xfrm>
              <a:off x="1670389" y="2333170"/>
              <a:ext cx="6225996" cy="2031325"/>
            </a:xfrm>
            <a:prstGeom prst="rect">
              <a:avLst/>
            </a:prstGeom>
            <a:noFill/>
          </p:spPr>
          <p:txBody>
            <a:bodyPr wrap="square" rtlCol="0">
              <a:spAutoFit/>
            </a:bodyPr>
            <a:lstStyle/>
            <a:p>
              <a:pPr algn="ctr"/>
              <a:r>
                <a:rPr lang="en-US" dirty="0" smtClean="0">
                  <a:solidFill>
                    <a:srgbClr val="FFFFFF"/>
                  </a:solidFill>
                </a:rPr>
                <a:t>In addition to his stint in New York City, </a:t>
              </a:r>
              <a:r>
                <a:rPr lang="en-US" dirty="0" err="1" smtClean="0">
                  <a:solidFill>
                    <a:srgbClr val="FFFFFF"/>
                  </a:solidFill>
                </a:rPr>
                <a:t>Banksy</a:t>
              </a:r>
              <a:r>
                <a:rPr lang="en-US" dirty="0" smtClean="0">
                  <a:solidFill>
                    <a:srgbClr val="FFFFFF"/>
                  </a:solidFill>
                </a:rPr>
                <a:t> also decorated the Israel Wall with this image of an oasis beyond the wall.  Street art can help connect cities to nature.  Street artists use nature as both their medium and their subject, which helps bring nature to the dull city streets</a:t>
              </a:r>
              <a:r>
                <a:rPr lang="en-US" dirty="0">
                  <a:solidFill>
                    <a:srgbClr val="FFFFFF"/>
                  </a:solidFill>
                </a:rPr>
                <a:t>, making them a happier place to live and cheering up citizens.</a:t>
              </a:r>
            </a:p>
            <a:p>
              <a:pPr algn="ctr"/>
              <a:endParaRPr lang="en-US" dirty="0">
                <a:solidFill>
                  <a:srgbClr val="FFFFFF"/>
                </a:solidFill>
              </a:endParaRPr>
            </a:p>
          </p:txBody>
        </p:sp>
      </p:grpSp>
    </p:spTree>
    <p:extLst>
      <p:ext uri="{BB962C8B-B14F-4D97-AF65-F5344CB8AC3E}">
        <p14:creationId xmlns:p14="http://schemas.microsoft.com/office/powerpoint/2010/main" val="4108892438"/>
      </p:ext>
    </p:extLst>
  </p:cSld>
  <p:clrMapOvr>
    <a:masterClrMapping/>
  </p:clrMapOvr>
  <mc:AlternateContent xmlns:mc="http://schemas.openxmlformats.org/markup-compatibility/2006" xmlns:p14="http://schemas.microsoft.com/office/powerpoint/2010/main">
    <mc:Choice Requires="p14">
      <p:transition spd="slow" p14:dur="2000" advTm="16000"/>
    </mc:Choice>
    <mc:Fallback xmlns="">
      <p:transition xmlns:p14="http://schemas.microsoft.com/office/powerpoint/2010/main" spd="slow" advTm="16000"/>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41755" y="96640"/>
            <a:ext cx="8324337" cy="6640560"/>
            <a:chOff x="441755" y="96640"/>
            <a:chExt cx="8324337" cy="6640560"/>
          </a:xfrm>
        </p:grpSpPr>
        <p:pic>
          <p:nvPicPr>
            <p:cNvPr id="4" name="Picture 3" descr="laughter.jpg"/>
            <p:cNvPicPr>
              <a:picLocks noChangeAspect="1"/>
            </p:cNvPicPr>
            <p:nvPr/>
          </p:nvPicPr>
          <p:blipFill rotWithShape="1">
            <a:blip r:embed="rId2">
              <a:extLst>
                <a:ext uri="{28A0092B-C50C-407E-A947-70E740481C1C}">
                  <a14:useLocalDpi xmlns:a14="http://schemas.microsoft.com/office/drawing/2010/main" val="0"/>
                </a:ext>
              </a:extLst>
            </a:blip>
            <a:srcRect l="1588" t="1409" r="27002" b="1761"/>
            <a:stretch/>
          </p:blipFill>
          <p:spPr>
            <a:xfrm>
              <a:off x="441755" y="96640"/>
              <a:ext cx="5936093" cy="6640560"/>
            </a:xfrm>
            <a:prstGeom prst="rect">
              <a:avLst/>
            </a:prstGeom>
          </p:spPr>
        </p:pic>
        <p:sp>
          <p:nvSpPr>
            <p:cNvPr id="5" name="TextBox 4"/>
            <p:cNvSpPr txBox="1"/>
            <p:nvPr/>
          </p:nvSpPr>
          <p:spPr>
            <a:xfrm>
              <a:off x="6805800" y="358947"/>
              <a:ext cx="1960292" cy="5909311"/>
            </a:xfrm>
            <a:prstGeom prst="rect">
              <a:avLst/>
            </a:prstGeom>
            <a:noFill/>
          </p:spPr>
          <p:txBody>
            <a:bodyPr wrap="square" rtlCol="0">
              <a:spAutoFit/>
            </a:bodyPr>
            <a:lstStyle/>
            <a:p>
              <a:pPr algn="ctr"/>
              <a:r>
                <a:rPr lang="en-US" dirty="0" smtClean="0">
                  <a:solidFill>
                    <a:srgbClr val="FFFFFF"/>
                  </a:solidFill>
                </a:rPr>
                <a:t>Psychological Studies have shown that “people’s psychological health is associated with their relationship to nature” and that “immersion in either simulated or actual nature boost[s] vitality.”</a:t>
              </a:r>
              <a:r>
                <a:rPr lang="en-US" sz="2000" baseline="30000" dirty="0" smtClean="0">
                  <a:solidFill>
                    <a:srgbClr val="FFFFFF"/>
                  </a:solidFill>
                </a:rPr>
                <a:t>3</a:t>
              </a:r>
              <a:r>
                <a:rPr lang="en-US" dirty="0" smtClean="0">
                  <a:solidFill>
                    <a:srgbClr val="FFFFFF"/>
                  </a:solidFill>
                </a:rPr>
                <a:t> Street art, with nature as a medium or subject, can cheer up citizens by reminding them of their connection to the natural world.</a:t>
              </a:r>
              <a:endParaRPr lang="en-US" dirty="0">
                <a:solidFill>
                  <a:srgbClr val="FFFFFF"/>
                </a:solidFill>
              </a:endParaRPr>
            </a:p>
          </p:txBody>
        </p:sp>
      </p:grpSp>
      <p:sp>
        <p:nvSpPr>
          <p:cNvPr id="7" name="TextBox 6"/>
          <p:cNvSpPr txBox="1"/>
          <p:nvPr/>
        </p:nvSpPr>
        <p:spPr>
          <a:xfrm>
            <a:off x="6399351" y="6515764"/>
            <a:ext cx="310389" cy="215444"/>
          </a:xfrm>
          <a:prstGeom prst="rect">
            <a:avLst/>
          </a:prstGeom>
          <a:noFill/>
        </p:spPr>
        <p:txBody>
          <a:bodyPr wrap="square" rtlCol="0">
            <a:spAutoFit/>
          </a:bodyPr>
          <a:lstStyle/>
          <a:p>
            <a:r>
              <a:rPr lang="en-US" sz="800" dirty="0" smtClean="0">
                <a:solidFill>
                  <a:srgbClr val="FFFFFF"/>
                </a:solidFill>
              </a:rPr>
              <a:t>N</a:t>
            </a:r>
            <a:endParaRPr lang="en-US" sz="800" dirty="0">
              <a:solidFill>
                <a:srgbClr val="FFFFFF"/>
              </a:solidFill>
            </a:endParaRPr>
          </a:p>
        </p:txBody>
      </p:sp>
    </p:spTree>
    <p:extLst>
      <p:ext uri="{BB962C8B-B14F-4D97-AF65-F5344CB8AC3E}">
        <p14:creationId xmlns:p14="http://schemas.microsoft.com/office/powerpoint/2010/main" val="1473380301"/>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74700" y="0"/>
            <a:ext cx="7574894" cy="6858000"/>
          </a:xfrm>
          <a:prstGeom prst="rect">
            <a:avLst/>
          </a:prstGeom>
        </p:spPr>
      </p:pic>
      <p:sp>
        <p:nvSpPr>
          <p:cNvPr id="5" name="TextBox 4"/>
          <p:cNvSpPr txBox="1"/>
          <p:nvPr/>
        </p:nvSpPr>
        <p:spPr>
          <a:xfrm>
            <a:off x="8368027" y="6472098"/>
            <a:ext cx="310389" cy="215444"/>
          </a:xfrm>
          <a:prstGeom prst="rect">
            <a:avLst/>
          </a:prstGeom>
          <a:noFill/>
        </p:spPr>
        <p:txBody>
          <a:bodyPr wrap="square" rtlCol="0">
            <a:spAutoFit/>
          </a:bodyPr>
          <a:lstStyle/>
          <a:p>
            <a:r>
              <a:rPr lang="en-US" sz="800" dirty="0" smtClean="0">
                <a:solidFill>
                  <a:srgbClr val="FFFFFF"/>
                </a:solidFill>
              </a:rPr>
              <a:t>B</a:t>
            </a:r>
            <a:endParaRPr lang="en-US" sz="800" dirty="0">
              <a:solidFill>
                <a:srgbClr val="FFFFFF"/>
              </a:solidFill>
            </a:endParaRPr>
          </a:p>
        </p:txBody>
      </p:sp>
    </p:spTree>
    <p:extLst>
      <p:ext uri="{BB962C8B-B14F-4D97-AF65-F5344CB8AC3E}">
        <p14:creationId xmlns:p14="http://schemas.microsoft.com/office/powerpoint/2010/main" val="1847854184"/>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xmlns:p14="http://schemas.microsoft.com/office/powerpoint/2010/main" spd="slow" advTm="5000"/>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utdoor ar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0500" y="0"/>
            <a:ext cx="5143500" cy="6858000"/>
          </a:xfrm>
          <a:prstGeom prst="rect">
            <a:avLst/>
          </a:prstGeom>
        </p:spPr>
      </p:pic>
      <p:sp>
        <p:nvSpPr>
          <p:cNvPr id="6" name="Rectangle 5"/>
          <p:cNvSpPr/>
          <p:nvPr/>
        </p:nvSpPr>
        <p:spPr>
          <a:xfrm>
            <a:off x="574200" y="439559"/>
            <a:ext cx="2683753" cy="5632310"/>
          </a:xfrm>
          <a:prstGeom prst="rect">
            <a:avLst/>
          </a:prstGeom>
        </p:spPr>
        <p:txBody>
          <a:bodyPr wrap="square">
            <a:spAutoFit/>
          </a:bodyPr>
          <a:lstStyle/>
          <a:p>
            <a:pPr algn="ctr"/>
            <a:r>
              <a:rPr lang="en-US" sz="2400" dirty="0">
                <a:solidFill>
                  <a:srgbClr val="FFFFFF"/>
                </a:solidFill>
              </a:rPr>
              <a:t>In addition to the medium and the subject being natural, street art brings people into the fresh air and nature to create and view the artwork.  Instead of being cooped up in a studio </a:t>
            </a:r>
            <a:r>
              <a:rPr lang="en-US" sz="2400" dirty="0" smtClean="0">
                <a:solidFill>
                  <a:srgbClr val="FFFFFF"/>
                </a:solidFill>
              </a:rPr>
              <a:t>or </a:t>
            </a:r>
            <a:r>
              <a:rPr lang="en-US" sz="2400" dirty="0">
                <a:solidFill>
                  <a:srgbClr val="FFFFFF"/>
                </a:solidFill>
              </a:rPr>
              <a:t>gallery, artists and art viewers alike can create and enjoy the art outdoors.</a:t>
            </a:r>
          </a:p>
        </p:txBody>
      </p:sp>
      <p:sp>
        <p:nvSpPr>
          <p:cNvPr id="7" name="TextBox 6"/>
          <p:cNvSpPr txBox="1"/>
          <p:nvPr/>
        </p:nvSpPr>
        <p:spPr>
          <a:xfrm>
            <a:off x="3690111" y="6642556"/>
            <a:ext cx="310389" cy="215444"/>
          </a:xfrm>
          <a:prstGeom prst="rect">
            <a:avLst/>
          </a:prstGeom>
          <a:noFill/>
        </p:spPr>
        <p:txBody>
          <a:bodyPr wrap="square" rtlCol="0">
            <a:spAutoFit/>
          </a:bodyPr>
          <a:lstStyle/>
          <a:p>
            <a:r>
              <a:rPr lang="en-US" sz="800" dirty="0" smtClean="0">
                <a:solidFill>
                  <a:srgbClr val="FFFFFF"/>
                </a:solidFill>
              </a:rPr>
              <a:t>O</a:t>
            </a:r>
            <a:endParaRPr lang="en-US" sz="800" dirty="0">
              <a:solidFill>
                <a:srgbClr val="FFFFFF"/>
              </a:solidFill>
            </a:endParaRPr>
          </a:p>
        </p:txBody>
      </p:sp>
    </p:spTree>
    <p:extLst>
      <p:ext uri="{BB962C8B-B14F-4D97-AF65-F5344CB8AC3E}">
        <p14:creationId xmlns:p14="http://schemas.microsoft.com/office/powerpoint/2010/main" val="1385776794"/>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6000" y="2551837"/>
            <a:ext cx="4572000" cy="1754327"/>
          </a:xfrm>
          <a:prstGeom prst="rect">
            <a:avLst/>
          </a:prstGeom>
        </p:spPr>
        <p:txBody>
          <a:bodyPr>
            <a:spAutoFit/>
          </a:bodyPr>
          <a:lstStyle/>
          <a:p>
            <a:pPr algn="ctr"/>
            <a:r>
              <a:rPr lang="en-US" dirty="0">
                <a:solidFill>
                  <a:srgbClr val="FFFFFF"/>
                </a:solidFill>
              </a:rPr>
              <a:t>Many cities have recognized </a:t>
            </a:r>
            <a:r>
              <a:rPr lang="en-US" dirty="0" smtClean="0">
                <a:solidFill>
                  <a:srgbClr val="FFFFFF"/>
                </a:solidFill>
              </a:rPr>
              <a:t>the </a:t>
            </a:r>
            <a:r>
              <a:rPr lang="en-US" dirty="0">
                <a:solidFill>
                  <a:srgbClr val="FFFFFF"/>
                </a:solidFill>
              </a:rPr>
              <a:t>benefits of street art and have commissioned murals on bridges, buildings, and walls.  If the city doesn’t commission the murals, </a:t>
            </a:r>
            <a:r>
              <a:rPr lang="en-US" dirty="0" smtClean="0">
                <a:solidFill>
                  <a:srgbClr val="FFFFFF"/>
                </a:solidFill>
              </a:rPr>
              <a:t>often </a:t>
            </a:r>
            <a:r>
              <a:rPr lang="en-US" dirty="0">
                <a:solidFill>
                  <a:srgbClr val="FFFFFF"/>
                </a:solidFill>
              </a:rPr>
              <a:t>the building owners will to make their buildings more colorful and happy</a:t>
            </a:r>
            <a:r>
              <a:rPr lang="en-US" dirty="0" smtClean="0">
                <a:solidFill>
                  <a:srgbClr val="FFFFFF"/>
                </a:solidFill>
              </a:rPr>
              <a:t>. For example:</a:t>
            </a:r>
            <a:endParaRPr lang="en-US" dirty="0">
              <a:solidFill>
                <a:srgbClr val="FFFFFF"/>
              </a:solidFill>
            </a:endParaRPr>
          </a:p>
        </p:txBody>
      </p:sp>
    </p:spTree>
    <p:extLst>
      <p:ext uri="{BB962C8B-B14F-4D97-AF65-F5344CB8AC3E}">
        <p14:creationId xmlns:p14="http://schemas.microsoft.com/office/powerpoint/2010/main" val="2661913674"/>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8927" y="5812215"/>
            <a:ext cx="8434775" cy="369332"/>
          </a:xfrm>
          <a:prstGeom prst="rect">
            <a:avLst/>
          </a:prstGeom>
          <a:noFill/>
        </p:spPr>
        <p:txBody>
          <a:bodyPr wrap="square" rtlCol="0">
            <a:spAutoFit/>
          </a:bodyPr>
          <a:lstStyle/>
          <a:p>
            <a:pPr algn="ctr"/>
            <a:r>
              <a:rPr lang="en-US" dirty="0" smtClean="0">
                <a:solidFill>
                  <a:srgbClr val="FFFFFF"/>
                </a:solidFill>
              </a:rPr>
              <a:t>This Bridge in South Bend, Indiana, right off of The University of Notre Dame’s campus;</a:t>
            </a:r>
            <a:endParaRPr lang="en-US" dirty="0">
              <a:solidFill>
                <a:srgbClr val="FFFFFF"/>
              </a:solidFill>
            </a:endParaRPr>
          </a:p>
        </p:txBody>
      </p:sp>
      <p:pic>
        <p:nvPicPr>
          <p:cNvPr id="5" name="Picture 4" descr="Image.jpg"/>
          <p:cNvPicPr>
            <a:picLocks noChangeAspect="1"/>
          </p:cNvPicPr>
          <p:nvPr/>
        </p:nvPicPr>
        <p:blipFill rotWithShape="1">
          <a:blip r:embed="rId2">
            <a:extLst>
              <a:ext uri="{28A0092B-C50C-407E-A947-70E740481C1C}">
                <a14:useLocalDpi xmlns:a14="http://schemas.microsoft.com/office/drawing/2010/main" val="0"/>
              </a:ext>
            </a:extLst>
          </a:blip>
          <a:srcRect b="18856"/>
          <a:stretch/>
        </p:blipFill>
        <p:spPr>
          <a:xfrm>
            <a:off x="0" y="0"/>
            <a:ext cx="9144000" cy="5564879"/>
          </a:xfrm>
          <a:prstGeom prst="rect">
            <a:avLst/>
          </a:prstGeom>
        </p:spPr>
      </p:pic>
      <p:sp>
        <p:nvSpPr>
          <p:cNvPr id="6" name="TextBox 5"/>
          <p:cNvSpPr txBox="1"/>
          <p:nvPr/>
        </p:nvSpPr>
        <p:spPr>
          <a:xfrm>
            <a:off x="8850785" y="5564879"/>
            <a:ext cx="310389" cy="215444"/>
          </a:xfrm>
          <a:prstGeom prst="rect">
            <a:avLst/>
          </a:prstGeom>
          <a:noFill/>
        </p:spPr>
        <p:txBody>
          <a:bodyPr wrap="square" rtlCol="0">
            <a:spAutoFit/>
          </a:bodyPr>
          <a:lstStyle/>
          <a:p>
            <a:r>
              <a:rPr lang="en-US" sz="800" dirty="0" smtClean="0">
                <a:solidFill>
                  <a:srgbClr val="FFFFFF"/>
                </a:solidFill>
              </a:rPr>
              <a:t>P</a:t>
            </a:r>
            <a:endParaRPr lang="en-US" sz="800" dirty="0">
              <a:solidFill>
                <a:srgbClr val="FFFFFF"/>
              </a:solidFill>
            </a:endParaRPr>
          </a:p>
        </p:txBody>
      </p:sp>
    </p:spTree>
    <p:extLst>
      <p:ext uri="{BB962C8B-B14F-4D97-AF65-F5344CB8AC3E}">
        <p14:creationId xmlns:p14="http://schemas.microsoft.com/office/powerpoint/2010/main" val="880606817"/>
      </p:ext>
    </p:extLst>
  </p:cSld>
  <p:clrMapOvr>
    <a:masterClrMapping/>
  </p:clrMapOvr>
  <mc:AlternateContent xmlns:mc="http://schemas.openxmlformats.org/markup-compatibility/2006" xmlns:p14="http://schemas.microsoft.com/office/powerpoint/2010/main">
    <mc:Choice Requires="p14">
      <p:transition spd="slow" p14:dur="2000" advTm="7000"/>
    </mc:Choice>
    <mc:Fallback xmlns="">
      <p:transition xmlns:p14="http://schemas.microsoft.com/office/powerpoint/2010/main" spd="slow" advTm="7000"/>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hale mural 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0" y="0"/>
            <a:ext cx="8128000" cy="6096000"/>
          </a:xfrm>
          <a:prstGeom prst="rect">
            <a:avLst/>
          </a:prstGeom>
        </p:spPr>
      </p:pic>
      <p:sp>
        <p:nvSpPr>
          <p:cNvPr id="6" name="TextBox 5"/>
          <p:cNvSpPr txBox="1"/>
          <p:nvPr/>
        </p:nvSpPr>
        <p:spPr>
          <a:xfrm>
            <a:off x="508000" y="6336833"/>
            <a:ext cx="8128000" cy="369332"/>
          </a:xfrm>
          <a:prstGeom prst="rect">
            <a:avLst/>
          </a:prstGeom>
          <a:noFill/>
        </p:spPr>
        <p:txBody>
          <a:bodyPr wrap="square" rtlCol="0">
            <a:spAutoFit/>
          </a:bodyPr>
          <a:lstStyle/>
          <a:p>
            <a:pPr algn="ctr"/>
            <a:r>
              <a:rPr lang="en-US" dirty="0" smtClean="0">
                <a:solidFill>
                  <a:srgbClr val="FFFFFF"/>
                </a:solidFill>
              </a:rPr>
              <a:t>This whale mural on the side of a building in downtown Atlanta, Georgia;</a:t>
            </a:r>
            <a:endParaRPr lang="en-US" dirty="0">
              <a:solidFill>
                <a:srgbClr val="FFFFFF"/>
              </a:solidFill>
            </a:endParaRPr>
          </a:p>
        </p:txBody>
      </p:sp>
      <p:sp>
        <p:nvSpPr>
          <p:cNvPr id="7" name="TextBox 6"/>
          <p:cNvSpPr txBox="1"/>
          <p:nvPr/>
        </p:nvSpPr>
        <p:spPr>
          <a:xfrm>
            <a:off x="8636000" y="5880556"/>
            <a:ext cx="310389" cy="215444"/>
          </a:xfrm>
          <a:prstGeom prst="rect">
            <a:avLst/>
          </a:prstGeom>
          <a:noFill/>
        </p:spPr>
        <p:txBody>
          <a:bodyPr wrap="square" rtlCol="0">
            <a:spAutoFit/>
          </a:bodyPr>
          <a:lstStyle/>
          <a:p>
            <a:r>
              <a:rPr lang="en-US" sz="800" dirty="0" smtClean="0">
                <a:solidFill>
                  <a:srgbClr val="FFFFFF"/>
                </a:solidFill>
              </a:rPr>
              <a:t>Q</a:t>
            </a:r>
            <a:endParaRPr lang="en-US" sz="800" dirty="0">
              <a:solidFill>
                <a:srgbClr val="FFFFFF"/>
              </a:solidFill>
            </a:endParaRPr>
          </a:p>
        </p:txBody>
      </p:sp>
    </p:spTree>
    <p:extLst>
      <p:ext uri="{BB962C8B-B14F-4D97-AF65-F5344CB8AC3E}">
        <p14:creationId xmlns:p14="http://schemas.microsoft.com/office/powerpoint/2010/main" val="3498993756"/>
      </p:ext>
    </p:extLst>
  </p:cSld>
  <p:clrMapOvr>
    <a:masterClrMapping/>
  </p:clrMapOvr>
  <mc:AlternateContent xmlns:mc="http://schemas.openxmlformats.org/markup-compatibility/2006" xmlns:p14="http://schemas.microsoft.com/office/powerpoint/2010/main">
    <mc:Choice Requires="p14">
      <p:transition spd="slow" p14:dur="2000" advTm="7000"/>
    </mc:Choice>
    <mc:Fallback xmlns="">
      <p:transition xmlns:p14="http://schemas.microsoft.com/office/powerpoint/2010/main" spd="slow" advTm="7000"/>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86878" y="6138362"/>
            <a:ext cx="7592677" cy="369332"/>
          </a:xfrm>
          <a:prstGeom prst="rect">
            <a:avLst/>
          </a:prstGeom>
          <a:noFill/>
        </p:spPr>
        <p:txBody>
          <a:bodyPr wrap="square" rtlCol="0">
            <a:spAutoFit/>
          </a:bodyPr>
          <a:lstStyle/>
          <a:p>
            <a:pPr algn="ctr"/>
            <a:r>
              <a:rPr lang="en-US" dirty="0" smtClean="0">
                <a:solidFill>
                  <a:srgbClr val="FFFFFF"/>
                </a:solidFill>
              </a:rPr>
              <a:t>And this mural on a retaining wall along Riverside Drive in Dayton, Ohio.</a:t>
            </a:r>
            <a:endParaRPr lang="en-US" dirty="0">
              <a:solidFill>
                <a:srgbClr val="FFFFFF"/>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756" y="28604"/>
            <a:ext cx="7087074" cy="5367644"/>
          </a:xfrm>
          <a:prstGeom prst="rect">
            <a:avLst/>
          </a:prstGeom>
        </p:spPr>
      </p:pic>
      <p:sp>
        <p:nvSpPr>
          <p:cNvPr id="8" name="TextBox 7"/>
          <p:cNvSpPr txBox="1"/>
          <p:nvPr/>
        </p:nvSpPr>
        <p:spPr>
          <a:xfrm>
            <a:off x="8069166" y="5180804"/>
            <a:ext cx="310389" cy="215444"/>
          </a:xfrm>
          <a:prstGeom prst="rect">
            <a:avLst/>
          </a:prstGeom>
          <a:noFill/>
        </p:spPr>
        <p:txBody>
          <a:bodyPr wrap="square" rtlCol="0">
            <a:spAutoFit/>
          </a:bodyPr>
          <a:lstStyle/>
          <a:p>
            <a:r>
              <a:rPr lang="en-US" sz="800" dirty="0" smtClean="0">
                <a:solidFill>
                  <a:srgbClr val="FFFFFF"/>
                </a:solidFill>
              </a:rPr>
              <a:t>R</a:t>
            </a:r>
            <a:endParaRPr lang="en-US" sz="800" dirty="0">
              <a:solidFill>
                <a:srgbClr val="FFFFFF"/>
              </a:solidFill>
            </a:endParaRPr>
          </a:p>
        </p:txBody>
      </p:sp>
    </p:spTree>
    <p:extLst>
      <p:ext uri="{BB962C8B-B14F-4D97-AF65-F5344CB8AC3E}">
        <p14:creationId xmlns:p14="http://schemas.microsoft.com/office/powerpoint/2010/main" val="3311732014"/>
      </p:ext>
    </p:extLst>
  </p:cSld>
  <p:clrMapOvr>
    <a:masterClrMapping/>
  </p:clrMapOvr>
  <mc:AlternateContent xmlns:mc="http://schemas.openxmlformats.org/markup-compatibility/2006" xmlns:p14="http://schemas.microsoft.com/office/powerpoint/2010/main">
    <mc:Choice Requires="p14">
      <p:transition spd="slow" p14:dur="2000" advTm="7000"/>
    </mc:Choice>
    <mc:Fallback xmlns="">
      <p:transition xmlns:p14="http://schemas.microsoft.com/office/powerpoint/2010/main" spd="slow" advTm="7000"/>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ey wall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0365"/>
            <a:ext cx="9143999" cy="6043612"/>
          </a:xfrm>
          <a:prstGeom prst="rect">
            <a:avLst/>
          </a:prstGeom>
        </p:spPr>
      </p:pic>
      <p:sp>
        <p:nvSpPr>
          <p:cNvPr id="6" name="TextBox 5"/>
          <p:cNvSpPr txBox="1"/>
          <p:nvPr/>
        </p:nvSpPr>
        <p:spPr>
          <a:xfrm>
            <a:off x="8833610" y="6443977"/>
            <a:ext cx="310389" cy="215444"/>
          </a:xfrm>
          <a:prstGeom prst="rect">
            <a:avLst/>
          </a:prstGeom>
          <a:noFill/>
        </p:spPr>
        <p:txBody>
          <a:bodyPr wrap="square" rtlCol="0">
            <a:spAutoFit/>
          </a:bodyPr>
          <a:lstStyle/>
          <a:p>
            <a:r>
              <a:rPr lang="en-US" sz="800" dirty="0" smtClean="0">
                <a:solidFill>
                  <a:srgbClr val="FFFFFF"/>
                </a:solidFill>
              </a:rPr>
              <a:t>S</a:t>
            </a:r>
            <a:endParaRPr lang="en-US" sz="800" dirty="0">
              <a:solidFill>
                <a:srgbClr val="FFFFFF"/>
              </a:solidFill>
            </a:endParaRPr>
          </a:p>
        </p:txBody>
      </p:sp>
    </p:spTree>
    <p:extLst>
      <p:ext uri="{BB962C8B-B14F-4D97-AF65-F5344CB8AC3E}">
        <p14:creationId xmlns:p14="http://schemas.microsoft.com/office/powerpoint/2010/main" val="2098062600"/>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xmlns:p14="http://schemas.microsoft.com/office/powerpoint/2010/main" spd="slow" advTm="5000"/>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913458" y="254417"/>
            <a:ext cx="5605909" cy="6565898"/>
            <a:chOff x="1913458" y="254417"/>
            <a:chExt cx="5605909" cy="6565898"/>
          </a:xfrm>
        </p:grpSpPr>
        <p:sp>
          <p:nvSpPr>
            <p:cNvPr id="4" name="TextBox 3"/>
            <p:cNvSpPr txBox="1"/>
            <p:nvPr/>
          </p:nvSpPr>
          <p:spPr>
            <a:xfrm>
              <a:off x="1913458" y="5342987"/>
              <a:ext cx="5605909" cy="1477328"/>
            </a:xfrm>
            <a:prstGeom prst="rect">
              <a:avLst/>
            </a:prstGeom>
            <a:noFill/>
          </p:spPr>
          <p:txBody>
            <a:bodyPr wrap="square" rtlCol="0">
              <a:spAutoFit/>
            </a:bodyPr>
            <a:lstStyle/>
            <a:p>
              <a:pPr algn="ctr"/>
              <a:r>
                <a:rPr lang="en-US" dirty="0" smtClean="0">
                  <a:solidFill>
                    <a:srgbClr val="FFFFFF"/>
                  </a:solidFill>
                </a:rPr>
                <a:t>A study of college students and their reactions to colors showed that dark colors such as grays, blacks, and browns that often compose city buildings</a:t>
              </a:r>
              <a:r>
                <a:rPr lang="en-US" dirty="0">
                  <a:solidFill>
                    <a:srgbClr val="FFFFFF"/>
                  </a:solidFill>
                </a:rPr>
                <a:t> </a:t>
              </a:r>
              <a:r>
                <a:rPr lang="en-US" dirty="0" smtClean="0">
                  <a:solidFill>
                    <a:srgbClr val="FFFFFF"/>
                  </a:solidFill>
                </a:rPr>
                <a:t>-- like the one in the previous picture -- elicited negative emotional associations…</a:t>
              </a:r>
              <a:endParaRPr lang="en-US" dirty="0">
                <a:solidFill>
                  <a:srgbClr val="FFFFFF"/>
                </a:solidFill>
              </a:endParaRPr>
            </a:p>
          </p:txBody>
        </p:sp>
        <p:pic>
          <p:nvPicPr>
            <p:cNvPr id="5" name="Picture 4" descr="sadnes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3459" y="254417"/>
              <a:ext cx="5605908" cy="5088570"/>
            </a:xfrm>
            <a:prstGeom prst="rect">
              <a:avLst/>
            </a:prstGeom>
          </p:spPr>
        </p:pic>
      </p:grpSp>
      <p:sp>
        <p:nvSpPr>
          <p:cNvPr id="7" name="TextBox 6"/>
          <p:cNvSpPr txBox="1"/>
          <p:nvPr/>
        </p:nvSpPr>
        <p:spPr>
          <a:xfrm>
            <a:off x="7519367" y="5127543"/>
            <a:ext cx="310389" cy="215444"/>
          </a:xfrm>
          <a:prstGeom prst="rect">
            <a:avLst/>
          </a:prstGeom>
          <a:noFill/>
        </p:spPr>
        <p:txBody>
          <a:bodyPr wrap="square" rtlCol="0">
            <a:spAutoFit/>
          </a:bodyPr>
          <a:lstStyle/>
          <a:p>
            <a:r>
              <a:rPr lang="en-US" sz="800" dirty="0" smtClean="0">
                <a:solidFill>
                  <a:srgbClr val="FFFFFF"/>
                </a:solidFill>
              </a:rPr>
              <a:t>T</a:t>
            </a:r>
            <a:endParaRPr lang="en-US" sz="800" dirty="0">
              <a:solidFill>
                <a:srgbClr val="FFFFFF"/>
              </a:solidFill>
            </a:endParaRPr>
          </a:p>
        </p:txBody>
      </p:sp>
    </p:spTree>
    <p:extLst>
      <p:ext uri="{BB962C8B-B14F-4D97-AF65-F5344CB8AC3E}">
        <p14:creationId xmlns:p14="http://schemas.microsoft.com/office/powerpoint/2010/main" val="2639909436"/>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lorfu.jpg"/>
          <p:cNvPicPr>
            <a:picLocks noChangeAspect="1"/>
          </p:cNvPicPr>
          <p:nvPr/>
        </p:nvPicPr>
        <p:blipFill rotWithShape="1">
          <a:blip r:embed="rId2">
            <a:extLst>
              <a:ext uri="{28A0092B-C50C-407E-A947-70E740481C1C}">
                <a14:useLocalDpi xmlns:a14="http://schemas.microsoft.com/office/drawing/2010/main" val="0"/>
              </a:ext>
            </a:extLst>
          </a:blip>
          <a:srcRect l="11413" t="15492" b="23361"/>
          <a:stretch/>
        </p:blipFill>
        <p:spPr>
          <a:xfrm>
            <a:off x="0" y="-1"/>
            <a:ext cx="9144000" cy="4733795"/>
          </a:xfrm>
          <a:prstGeom prst="rect">
            <a:avLst/>
          </a:prstGeom>
        </p:spPr>
      </p:pic>
      <p:sp>
        <p:nvSpPr>
          <p:cNvPr id="6" name="TextBox 5"/>
          <p:cNvSpPr txBox="1"/>
          <p:nvPr/>
        </p:nvSpPr>
        <p:spPr>
          <a:xfrm>
            <a:off x="607414" y="5342823"/>
            <a:ext cx="7841166" cy="646331"/>
          </a:xfrm>
          <a:prstGeom prst="rect">
            <a:avLst/>
          </a:prstGeom>
          <a:noFill/>
        </p:spPr>
        <p:txBody>
          <a:bodyPr wrap="square" rtlCol="0">
            <a:spAutoFit/>
          </a:bodyPr>
          <a:lstStyle/>
          <a:p>
            <a:pPr algn="ctr"/>
            <a:r>
              <a:rPr lang="en-US" dirty="0" smtClean="0">
                <a:solidFill>
                  <a:srgbClr val="FFFFFF"/>
                </a:solidFill>
              </a:rPr>
              <a:t>…while bright colors, such as those used in murals to brighten the city, elicited mainly positive emotional responses.</a:t>
            </a:r>
            <a:r>
              <a:rPr lang="en-US" baseline="30000" dirty="0">
                <a:solidFill>
                  <a:srgbClr val="FFFFFF"/>
                </a:solidFill>
              </a:rPr>
              <a:t>4</a:t>
            </a:r>
            <a:endParaRPr lang="en-US" dirty="0">
              <a:solidFill>
                <a:srgbClr val="FFFFFF"/>
              </a:solidFill>
            </a:endParaRPr>
          </a:p>
        </p:txBody>
      </p:sp>
      <p:sp>
        <p:nvSpPr>
          <p:cNvPr id="7" name="TextBox 6"/>
          <p:cNvSpPr txBox="1"/>
          <p:nvPr/>
        </p:nvSpPr>
        <p:spPr>
          <a:xfrm>
            <a:off x="8833610" y="4733794"/>
            <a:ext cx="310389" cy="215444"/>
          </a:xfrm>
          <a:prstGeom prst="rect">
            <a:avLst/>
          </a:prstGeom>
          <a:noFill/>
        </p:spPr>
        <p:txBody>
          <a:bodyPr wrap="square" rtlCol="0">
            <a:spAutoFit/>
          </a:bodyPr>
          <a:lstStyle/>
          <a:p>
            <a:r>
              <a:rPr lang="en-US" sz="800" dirty="0" smtClean="0">
                <a:solidFill>
                  <a:srgbClr val="FFFFFF"/>
                </a:solidFill>
              </a:rPr>
              <a:t>U</a:t>
            </a:r>
            <a:endParaRPr lang="en-US" sz="800" dirty="0">
              <a:solidFill>
                <a:srgbClr val="FFFFFF"/>
              </a:solidFill>
            </a:endParaRPr>
          </a:p>
        </p:txBody>
      </p:sp>
    </p:spTree>
    <p:extLst>
      <p:ext uri="{BB962C8B-B14F-4D97-AF65-F5344CB8AC3E}">
        <p14:creationId xmlns:p14="http://schemas.microsoft.com/office/powerpoint/2010/main" val="2405087681"/>
      </p:ext>
    </p:extLst>
  </p:cSld>
  <p:clrMapOvr>
    <a:masterClrMapping/>
  </p:clrMapOvr>
  <mc:AlternateContent xmlns:mc="http://schemas.openxmlformats.org/markup-compatibility/2006" xmlns:p14="http://schemas.microsoft.com/office/powerpoint/2010/main">
    <mc:Choice Requires="p14">
      <p:transition spd="slow" p14:dur="2000" advTm="7000"/>
    </mc:Choice>
    <mc:Fallback xmlns="">
      <p:transition xmlns:p14="http://schemas.microsoft.com/office/powerpoint/2010/main" spd="slow" advTm="7000"/>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appiness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39" y="0"/>
            <a:ext cx="9251939" cy="6858000"/>
          </a:xfrm>
          <a:prstGeom prst="rect">
            <a:avLst/>
          </a:prstGeom>
        </p:spPr>
      </p:pic>
      <p:sp>
        <p:nvSpPr>
          <p:cNvPr id="5" name="TextBox 4"/>
          <p:cNvSpPr txBox="1"/>
          <p:nvPr/>
        </p:nvSpPr>
        <p:spPr>
          <a:xfrm>
            <a:off x="8833610" y="6579488"/>
            <a:ext cx="310389" cy="261610"/>
          </a:xfrm>
          <a:prstGeom prst="rect">
            <a:avLst/>
          </a:prstGeom>
          <a:noFill/>
        </p:spPr>
        <p:txBody>
          <a:bodyPr wrap="square" rtlCol="0">
            <a:spAutoFit/>
          </a:bodyPr>
          <a:lstStyle/>
          <a:p>
            <a:r>
              <a:rPr lang="en-US" sz="1100" dirty="0" smtClean="0">
                <a:solidFill>
                  <a:srgbClr val="000000"/>
                </a:solidFill>
              </a:rPr>
              <a:t>V</a:t>
            </a:r>
            <a:endParaRPr lang="en-US" sz="1100" dirty="0">
              <a:solidFill>
                <a:srgbClr val="000000"/>
              </a:solidFill>
            </a:endParaRPr>
          </a:p>
        </p:txBody>
      </p:sp>
    </p:spTree>
    <p:extLst>
      <p:ext uri="{BB962C8B-B14F-4D97-AF65-F5344CB8AC3E}">
        <p14:creationId xmlns:p14="http://schemas.microsoft.com/office/powerpoint/2010/main" val="1807653600"/>
      </p:ext>
    </p:extLst>
  </p:cSld>
  <p:clrMapOvr>
    <a:masterClrMapping/>
  </p:clrMapOvr>
  <mc:AlternateContent xmlns:mc="http://schemas.openxmlformats.org/markup-compatibility/2006" xmlns:p14="http://schemas.microsoft.com/office/powerpoint/2010/main">
    <mc:Choice Requires="p14">
      <p:transition spd="slow" p14:dur="2000" advTm="7000"/>
    </mc:Choice>
    <mc:Fallback xmlns="">
      <p:transition xmlns:p14="http://schemas.microsoft.com/office/powerpoint/2010/main" spd="slow" advTm="7000"/>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appiness2.jpg"/>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107939" y="0"/>
            <a:ext cx="9251939" cy="6858000"/>
          </a:xfrm>
          <a:prstGeom prst="rect">
            <a:avLst/>
          </a:prstGeom>
        </p:spPr>
      </p:pic>
      <p:sp>
        <p:nvSpPr>
          <p:cNvPr id="4" name="TextBox 3"/>
          <p:cNvSpPr txBox="1"/>
          <p:nvPr/>
        </p:nvSpPr>
        <p:spPr>
          <a:xfrm>
            <a:off x="2283324" y="2725364"/>
            <a:ext cx="4766440" cy="646331"/>
          </a:xfrm>
          <a:prstGeom prst="rect">
            <a:avLst/>
          </a:prstGeom>
          <a:noFill/>
        </p:spPr>
        <p:txBody>
          <a:bodyPr wrap="square" rtlCol="0">
            <a:spAutoFit/>
          </a:bodyPr>
          <a:lstStyle/>
          <a:p>
            <a:pPr algn="ctr"/>
            <a:r>
              <a:rPr lang="en-US" dirty="0">
                <a:solidFill>
                  <a:srgbClr val="FFFFFF"/>
                </a:solidFill>
              </a:rPr>
              <a:t>E</a:t>
            </a:r>
            <a:r>
              <a:rPr lang="en-US" dirty="0" smtClean="0">
                <a:solidFill>
                  <a:srgbClr val="FFFFFF"/>
                </a:solidFill>
              </a:rPr>
              <a:t>veryone can agree that happiness should be promoted and protected.</a:t>
            </a:r>
            <a:endParaRPr lang="en-US" dirty="0">
              <a:solidFill>
                <a:srgbClr val="FFFFFF"/>
              </a:solidFill>
            </a:endParaRPr>
          </a:p>
        </p:txBody>
      </p:sp>
    </p:spTree>
    <p:extLst>
      <p:ext uri="{BB962C8B-B14F-4D97-AF65-F5344CB8AC3E}">
        <p14:creationId xmlns:p14="http://schemas.microsoft.com/office/powerpoint/2010/main" val="2059901551"/>
      </p:ext>
    </p:extLst>
  </p:cSld>
  <p:clrMapOvr>
    <a:masterClrMapping/>
  </p:clrMapOvr>
  <mc:AlternateContent xmlns:mc="http://schemas.openxmlformats.org/markup-compatibility/2006" xmlns:p14="http://schemas.microsoft.com/office/powerpoint/2010/main">
    <mc:Choice Requires="p14">
      <p:transition spd="slow" p14:dur="2000" advTm="7000"/>
    </mc:Choice>
    <mc:Fallback xmlns="">
      <p:transition xmlns:p14="http://schemas.microsoft.com/office/powerpoint/2010/main" spd="slow" advTm="7000"/>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66683" y="5411906"/>
            <a:ext cx="6336435" cy="1200329"/>
          </a:xfrm>
          <a:prstGeom prst="rect">
            <a:avLst/>
          </a:prstGeom>
          <a:noFill/>
        </p:spPr>
        <p:txBody>
          <a:bodyPr wrap="square" rtlCol="0">
            <a:spAutoFit/>
          </a:bodyPr>
          <a:lstStyle/>
          <a:p>
            <a:pPr algn="ctr"/>
            <a:r>
              <a:rPr lang="en-US" dirty="0">
                <a:solidFill>
                  <a:srgbClr val="FFFFFF"/>
                </a:solidFill>
              </a:rPr>
              <a:t>Graffiti, as described by G. James </a:t>
            </a:r>
            <a:r>
              <a:rPr lang="en-US" dirty="0" err="1" smtClean="0">
                <a:solidFill>
                  <a:srgbClr val="FFFFFF"/>
                </a:solidFill>
              </a:rPr>
              <a:t>Daichendt</a:t>
            </a:r>
            <a:r>
              <a:rPr lang="en-US" dirty="0" smtClean="0">
                <a:solidFill>
                  <a:srgbClr val="FFFFFF"/>
                </a:solidFill>
              </a:rPr>
              <a:t>, </a:t>
            </a:r>
            <a:r>
              <a:rPr lang="en-US" dirty="0">
                <a:solidFill>
                  <a:srgbClr val="FFFFFF"/>
                </a:solidFill>
              </a:rPr>
              <a:t>“is a text-based art form that involves writing one’s name or the name of something important to the artist on a public surface.</a:t>
            </a:r>
            <a:r>
              <a:rPr lang="en-US" dirty="0" smtClean="0">
                <a:solidFill>
                  <a:srgbClr val="FFFFFF"/>
                </a:solidFill>
              </a:rPr>
              <a:t>”</a:t>
            </a:r>
            <a:r>
              <a:rPr lang="en-US" baseline="30000" dirty="0" smtClean="0">
                <a:solidFill>
                  <a:srgbClr val="FFFFFF"/>
                </a:solidFill>
              </a:rPr>
              <a:t>1</a:t>
            </a:r>
            <a:r>
              <a:rPr lang="en-US" dirty="0" smtClean="0">
                <a:solidFill>
                  <a:srgbClr val="FFFFFF"/>
                </a:solidFill>
              </a:rPr>
              <a:t>  </a:t>
            </a:r>
            <a:r>
              <a:rPr lang="en-US" dirty="0">
                <a:solidFill>
                  <a:srgbClr val="FFFFFF"/>
                </a:solidFill>
              </a:rPr>
              <a:t>Graffiti can make the city look </a:t>
            </a:r>
            <a:r>
              <a:rPr lang="en-US" dirty="0" smtClean="0">
                <a:solidFill>
                  <a:srgbClr val="FFFFFF"/>
                </a:solidFill>
              </a:rPr>
              <a:t>dingy and </a:t>
            </a:r>
            <a:r>
              <a:rPr lang="en-US" dirty="0">
                <a:solidFill>
                  <a:srgbClr val="FFFFFF"/>
                </a:solidFill>
              </a:rPr>
              <a:t>run-down, and </a:t>
            </a:r>
            <a:r>
              <a:rPr lang="en-US" dirty="0" smtClean="0">
                <a:solidFill>
                  <a:srgbClr val="FFFFFF"/>
                </a:solidFill>
              </a:rPr>
              <a:t>depress its citizens.</a:t>
            </a:r>
            <a:r>
              <a:rPr lang="en-US" dirty="0" smtClean="0">
                <a:solidFill>
                  <a:srgbClr val="FFFFFF"/>
                </a:solidFill>
                <a:effectLst/>
              </a:rPr>
              <a:t> </a:t>
            </a:r>
            <a:endParaRPr lang="en-US" dirty="0">
              <a:solidFill>
                <a:srgbClr val="FFFFFF"/>
              </a:solidFill>
            </a:endParaRPr>
          </a:p>
        </p:txBody>
      </p:sp>
      <p:pic>
        <p:nvPicPr>
          <p:cNvPr id="8" name="Picture 7" descr="depressi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06"/>
            <a:ext cx="8128000" cy="5410200"/>
          </a:xfrm>
          <a:prstGeom prst="rect">
            <a:avLst/>
          </a:prstGeom>
        </p:spPr>
      </p:pic>
      <p:sp>
        <p:nvSpPr>
          <p:cNvPr id="9" name="TextBox 8"/>
          <p:cNvSpPr txBox="1"/>
          <p:nvPr/>
        </p:nvSpPr>
        <p:spPr>
          <a:xfrm>
            <a:off x="8128000" y="5196462"/>
            <a:ext cx="310389" cy="215444"/>
          </a:xfrm>
          <a:prstGeom prst="rect">
            <a:avLst/>
          </a:prstGeom>
          <a:noFill/>
        </p:spPr>
        <p:txBody>
          <a:bodyPr wrap="square" rtlCol="0">
            <a:spAutoFit/>
          </a:bodyPr>
          <a:lstStyle/>
          <a:p>
            <a:r>
              <a:rPr lang="en-US" sz="800" dirty="0" smtClean="0">
                <a:solidFill>
                  <a:srgbClr val="FFFFFF"/>
                </a:solidFill>
              </a:rPr>
              <a:t>C</a:t>
            </a:r>
            <a:endParaRPr lang="en-US" sz="800" dirty="0">
              <a:solidFill>
                <a:srgbClr val="FFFFFF"/>
              </a:solidFill>
            </a:endParaRPr>
          </a:p>
        </p:txBody>
      </p:sp>
    </p:spTree>
    <p:extLst>
      <p:ext uri="{BB962C8B-B14F-4D97-AF65-F5344CB8AC3E}">
        <p14:creationId xmlns:p14="http://schemas.microsoft.com/office/powerpoint/2010/main" val="4267976946"/>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FFFFFF"/>
            </a:gs>
            <a:gs pos="21000">
              <a:schemeClr val="tx2">
                <a:lumMod val="60000"/>
                <a:lumOff val="40000"/>
              </a:schemeClr>
            </a:gs>
            <a:gs pos="51000">
              <a:schemeClr val="accent2">
                <a:lumMod val="40000"/>
                <a:lumOff val="60000"/>
              </a:schemeClr>
            </a:gs>
            <a:gs pos="65000">
              <a:schemeClr val="accent3">
                <a:lumMod val="60000"/>
                <a:lumOff val="40000"/>
              </a:schemeClr>
            </a:gs>
            <a:gs pos="75000">
              <a:schemeClr val="bg2">
                <a:lumMod val="75000"/>
              </a:schemeClr>
            </a:gs>
            <a:gs pos="94000">
              <a:srgbClr val="FFFF00"/>
            </a:gs>
            <a:gs pos="86000">
              <a:srgbClr val="660066"/>
            </a:gs>
            <a:gs pos="4000">
              <a:srgbClr val="FFFFFF"/>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5" name="TextBox 4"/>
          <p:cNvSpPr txBox="1"/>
          <p:nvPr/>
        </p:nvSpPr>
        <p:spPr>
          <a:xfrm>
            <a:off x="1898017" y="1997648"/>
            <a:ext cx="5265916" cy="3046988"/>
          </a:xfrm>
          <a:prstGeom prst="rect">
            <a:avLst/>
          </a:prstGeom>
          <a:noFill/>
        </p:spPr>
        <p:txBody>
          <a:bodyPr wrap="square" rtlCol="0">
            <a:spAutoFit/>
          </a:bodyPr>
          <a:lstStyle/>
          <a:p>
            <a:pPr algn="ctr"/>
            <a:r>
              <a:rPr lang="en-US" sz="3200" dirty="0"/>
              <a:t>And promoting and protecting street art while continuing to crack down on crude graffiti can be a way to augment society’s happiness as a whole</a:t>
            </a:r>
            <a:r>
              <a:rPr lang="en-US" sz="3200" dirty="0" smtClean="0"/>
              <a:t>.</a:t>
            </a:r>
            <a:endParaRPr lang="en-US" sz="3200" dirty="0"/>
          </a:p>
        </p:txBody>
      </p:sp>
    </p:spTree>
    <p:extLst>
      <p:ext uri="{BB962C8B-B14F-4D97-AF65-F5344CB8AC3E}">
        <p14:creationId xmlns:p14="http://schemas.microsoft.com/office/powerpoint/2010/main" val="2845721268"/>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nal picture.jpg"/>
          <p:cNvPicPr>
            <a:picLocks noChangeAspect="1"/>
          </p:cNvPicPr>
          <p:nvPr/>
        </p:nvPicPr>
        <p:blipFill rotWithShape="1">
          <a:blip r:embed="rId2">
            <a:extLst>
              <a:ext uri="{28A0092B-C50C-407E-A947-70E740481C1C}">
                <a14:useLocalDpi xmlns:a14="http://schemas.microsoft.com/office/drawing/2010/main" val="0"/>
              </a:ext>
            </a:extLst>
          </a:blip>
          <a:srcRect l="10456" t="6127" r="27273"/>
          <a:stretch/>
        </p:blipFill>
        <p:spPr>
          <a:xfrm>
            <a:off x="1098852" y="0"/>
            <a:ext cx="6835702" cy="6873221"/>
          </a:xfrm>
          <a:prstGeom prst="rect">
            <a:avLst/>
          </a:prstGeom>
        </p:spPr>
      </p:pic>
      <p:sp>
        <p:nvSpPr>
          <p:cNvPr id="5" name="TextBox 4"/>
          <p:cNvSpPr txBox="1"/>
          <p:nvPr/>
        </p:nvSpPr>
        <p:spPr>
          <a:xfrm>
            <a:off x="7934554" y="6642556"/>
            <a:ext cx="310389" cy="215444"/>
          </a:xfrm>
          <a:prstGeom prst="rect">
            <a:avLst/>
          </a:prstGeom>
          <a:noFill/>
        </p:spPr>
        <p:txBody>
          <a:bodyPr wrap="square" rtlCol="0">
            <a:spAutoFit/>
          </a:bodyPr>
          <a:lstStyle/>
          <a:p>
            <a:r>
              <a:rPr lang="en-US" sz="800" dirty="0">
                <a:solidFill>
                  <a:srgbClr val="FFFFFF"/>
                </a:solidFill>
              </a:rPr>
              <a:t>W</a:t>
            </a:r>
          </a:p>
        </p:txBody>
      </p:sp>
    </p:spTree>
    <p:extLst>
      <p:ext uri="{BB962C8B-B14F-4D97-AF65-F5344CB8AC3E}">
        <p14:creationId xmlns:p14="http://schemas.microsoft.com/office/powerpoint/2010/main" val="3962633388"/>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xmlns:p14="http://schemas.microsoft.com/office/powerpoint/2010/main" spd="slow" advTm="10000"/>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nal picture.jpg"/>
          <p:cNvPicPr>
            <a:picLocks noChangeAspect="1"/>
          </p:cNvPicPr>
          <p:nvPr/>
        </p:nvPicPr>
        <p:blipFill rotWithShape="1">
          <a:blip r:embed="rId2">
            <a:alphaModFix amt="25000"/>
            <a:extLst>
              <a:ext uri="{28A0092B-C50C-407E-A947-70E740481C1C}">
                <a14:useLocalDpi xmlns:a14="http://schemas.microsoft.com/office/drawing/2010/main" val="0"/>
              </a:ext>
            </a:extLst>
          </a:blip>
          <a:srcRect l="10456" t="6127" r="27273"/>
          <a:stretch/>
        </p:blipFill>
        <p:spPr>
          <a:xfrm>
            <a:off x="1098852" y="28538"/>
            <a:ext cx="6835702" cy="6873221"/>
          </a:xfrm>
          <a:prstGeom prst="rect">
            <a:avLst/>
          </a:prstGeom>
        </p:spPr>
      </p:pic>
      <p:sp>
        <p:nvSpPr>
          <p:cNvPr id="5" name="TextBox 4"/>
          <p:cNvSpPr txBox="1"/>
          <p:nvPr/>
        </p:nvSpPr>
        <p:spPr>
          <a:xfrm>
            <a:off x="1569785" y="956018"/>
            <a:ext cx="6179247" cy="5078314"/>
          </a:xfrm>
          <a:prstGeom prst="rect">
            <a:avLst/>
          </a:prstGeom>
          <a:noFill/>
        </p:spPr>
        <p:txBody>
          <a:bodyPr wrap="square" rtlCol="0">
            <a:spAutoFit/>
          </a:bodyPr>
          <a:lstStyle/>
          <a:p>
            <a:pPr algn="ctr"/>
            <a:r>
              <a:rPr lang="en-US" dirty="0" smtClean="0">
                <a:solidFill>
                  <a:schemeClr val="bg1"/>
                </a:solidFill>
              </a:rPr>
              <a:t>Sources:</a:t>
            </a:r>
          </a:p>
          <a:p>
            <a:pPr algn="ctr"/>
            <a:endParaRPr lang="en-US" dirty="0" smtClean="0">
              <a:solidFill>
                <a:schemeClr val="bg1"/>
              </a:solidFill>
            </a:endParaRPr>
          </a:p>
          <a:p>
            <a:pPr marL="342900" indent="-342900">
              <a:buAutoNum type="arabicPeriod"/>
            </a:pPr>
            <a:r>
              <a:rPr lang="en-US" dirty="0" err="1" smtClean="0">
                <a:solidFill>
                  <a:srgbClr val="FFFFFF"/>
                </a:solidFill>
              </a:rPr>
              <a:t>Daichendt</a:t>
            </a:r>
            <a:r>
              <a:rPr lang="en-US" dirty="0">
                <a:solidFill>
                  <a:srgbClr val="FFFFFF"/>
                </a:solidFill>
              </a:rPr>
              <a:t>, G. James. "ARTIST-DRIVEN Initiatives for Art </a:t>
            </a:r>
            <a:r>
              <a:rPr lang="en-US" dirty="0" smtClean="0">
                <a:solidFill>
                  <a:srgbClr val="FFFFFF"/>
                </a:solidFill>
              </a:rPr>
              <a:t>	Education</a:t>
            </a:r>
            <a:r>
              <a:rPr lang="en-US" dirty="0">
                <a:solidFill>
                  <a:srgbClr val="FFFFFF"/>
                </a:solidFill>
              </a:rPr>
              <a:t>: What we can Learn from Street Art." </a:t>
            </a:r>
            <a:r>
              <a:rPr lang="en-US" i="1" dirty="0">
                <a:solidFill>
                  <a:srgbClr val="FFFFFF"/>
                </a:solidFill>
              </a:rPr>
              <a:t>Art </a:t>
            </a:r>
            <a:r>
              <a:rPr lang="en-US" i="1" dirty="0" err="1">
                <a:solidFill>
                  <a:srgbClr val="FFFFFF"/>
                </a:solidFill>
              </a:rPr>
              <a:t>Edu</a:t>
            </a:r>
            <a:r>
              <a:rPr lang="en-US" dirty="0">
                <a:solidFill>
                  <a:srgbClr val="FFFFFF"/>
                </a:solidFill>
              </a:rPr>
              <a:t> </a:t>
            </a:r>
            <a:r>
              <a:rPr lang="en-US" dirty="0" smtClean="0">
                <a:solidFill>
                  <a:srgbClr val="FFFFFF"/>
                </a:solidFill>
              </a:rPr>
              <a:t>	66.5 </a:t>
            </a:r>
            <a:r>
              <a:rPr lang="en-US" dirty="0">
                <a:solidFill>
                  <a:srgbClr val="FFFFFF"/>
                </a:solidFill>
              </a:rPr>
              <a:t>(Sep 2013): 6-12. Print</a:t>
            </a:r>
            <a:r>
              <a:rPr lang="en-US" dirty="0" smtClean="0">
                <a:solidFill>
                  <a:srgbClr val="FFFFFF"/>
                </a:solidFill>
                <a:effectLst/>
              </a:rPr>
              <a:t> </a:t>
            </a:r>
          </a:p>
          <a:p>
            <a:endParaRPr lang="en-US" dirty="0" smtClean="0">
              <a:solidFill>
                <a:srgbClr val="FFFFFF"/>
              </a:solidFill>
            </a:endParaRPr>
          </a:p>
          <a:p>
            <a:r>
              <a:rPr lang="en-US" dirty="0" smtClean="0">
                <a:solidFill>
                  <a:schemeClr val="bg1"/>
                </a:solidFill>
              </a:rPr>
              <a:t>2.</a:t>
            </a:r>
            <a:r>
              <a:rPr lang="en-US" dirty="0"/>
              <a:t> </a:t>
            </a:r>
            <a:r>
              <a:rPr lang="en-US" dirty="0" err="1">
                <a:solidFill>
                  <a:srgbClr val="FFFFFF"/>
                </a:solidFill>
              </a:rPr>
              <a:t>Nessen</a:t>
            </a:r>
            <a:r>
              <a:rPr lang="en-US" dirty="0">
                <a:solidFill>
                  <a:srgbClr val="FFFFFF"/>
                </a:solidFill>
              </a:rPr>
              <a:t>, Stephen, </a:t>
            </a:r>
            <a:r>
              <a:rPr lang="en-US" dirty="0" err="1">
                <a:solidFill>
                  <a:srgbClr val="FFFFFF"/>
                </a:solidFill>
              </a:rPr>
              <a:t>narr</a:t>
            </a:r>
            <a:r>
              <a:rPr lang="en-US" dirty="0">
                <a:solidFill>
                  <a:srgbClr val="FFFFFF"/>
                </a:solidFill>
              </a:rPr>
              <a:t>. “</a:t>
            </a:r>
            <a:r>
              <a:rPr lang="en-US" dirty="0" err="1">
                <a:solidFill>
                  <a:srgbClr val="FFFFFF"/>
                </a:solidFill>
              </a:rPr>
              <a:t>Banksy</a:t>
            </a:r>
            <a:r>
              <a:rPr lang="en-US" dirty="0">
                <a:solidFill>
                  <a:srgbClr val="FFFFFF"/>
                </a:solidFill>
              </a:rPr>
              <a:t> Project Sends Fans Online To </a:t>
            </a:r>
            <a:r>
              <a:rPr lang="en-US" dirty="0" smtClean="0">
                <a:solidFill>
                  <a:srgbClr val="FFFFFF"/>
                </a:solidFill>
              </a:rPr>
              <a:t>	Find </a:t>
            </a:r>
            <a:r>
              <a:rPr lang="en-US" dirty="0">
                <a:solidFill>
                  <a:srgbClr val="FFFFFF"/>
                </a:solidFill>
              </a:rPr>
              <a:t>Art In the Streets.” </a:t>
            </a:r>
            <a:r>
              <a:rPr lang="en-US" i="1" dirty="0">
                <a:solidFill>
                  <a:srgbClr val="FFFFFF"/>
                </a:solidFill>
              </a:rPr>
              <a:t>All Things Considered.</a:t>
            </a:r>
            <a:r>
              <a:rPr lang="en-US" dirty="0">
                <a:solidFill>
                  <a:srgbClr val="FFFFFF"/>
                </a:solidFill>
              </a:rPr>
              <a:t> Hosted by </a:t>
            </a:r>
            <a:r>
              <a:rPr lang="en-US" dirty="0" smtClean="0">
                <a:solidFill>
                  <a:srgbClr val="FFFFFF"/>
                </a:solidFill>
              </a:rPr>
              <a:t>	Audie </a:t>
            </a:r>
            <a:r>
              <a:rPr lang="en-US" dirty="0">
                <a:solidFill>
                  <a:srgbClr val="FFFFFF"/>
                </a:solidFill>
              </a:rPr>
              <a:t>Cornish. NPR. 16 Oct. 2013. Radio.</a:t>
            </a:r>
            <a:r>
              <a:rPr lang="en-US" dirty="0" smtClean="0">
                <a:solidFill>
                  <a:srgbClr val="FFFFFF"/>
                </a:solidFill>
                <a:effectLst/>
              </a:rPr>
              <a:t> </a:t>
            </a:r>
          </a:p>
          <a:p>
            <a:endParaRPr lang="en-US" dirty="0" smtClean="0">
              <a:solidFill>
                <a:srgbClr val="FFFFFF"/>
              </a:solidFill>
            </a:endParaRPr>
          </a:p>
          <a:p>
            <a:r>
              <a:rPr lang="en-US" dirty="0" smtClean="0">
                <a:solidFill>
                  <a:schemeClr val="bg1"/>
                </a:solidFill>
              </a:rPr>
              <a:t>3</a:t>
            </a:r>
            <a:r>
              <a:rPr lang="en-US" dirty="0" smtClean="0">
                <a:solidFill>
                  <a:srgbClr val="FFFFFF"/>
                </a:solidFill>
              </a:rPr>
              <a:t>.</a:t>
            </a:r>
            <a:r>
              <a:rPr lang="en-US" dirty="0">
                <a:solidFill>
                  <a:srgbClr val="FFFFFF"/>
                </a:solidFill>
              </a:rPr>
              <a:t> Howell, Andrew, et al. "Nature Connectedness: Associations </a:t>
            </a:r>
            <a:r>
              <a:rPr lang="en-US" dirty="0" smtClean="0">
                <a:solidFill>
                  <a:srgbClr val="FFFFFF"/>
                </a:solidFill>
              </a:rPr>
              <a:t>	with </a:t>
            </a:r>
            <a:r>
              <a:rPr lang="en-US" dirty="0">
                <a:solidFill>
                  <a:srgbClr val="FFFFFF"/>
                </a:solidFill>
              </a:rPr>
              <a:t>Well-being and Mindfulness."</a:t>
            </a:r>
            <a:r>
              <a:rPr lang="en-US" i="1" dirty="0">
                <a:solidFill>
                  <a:srgbClr val="FFFFFF"/>
                </a:solidFill>
              </a:rPr>
              <a:t> Personality and </a:t>
            </a:r>
            <a:r>
              <a:rPr lang="en-US" i="1" dirty="0" smtClean="0">
                <a:solidFill>
                  <a:srgbClr val="FFFFFF"/>
                </a:solidFill>
              </a:rPr>
              <a:t>	Individual </a:t>
            </a:r>
            <a:r>
              <a:rPr lang="en-US" i="1" dirty="0">
                <a:solidFill>
                  <a:srgbClr val="FFFFFF"/>
                </a:solidFill>
              </a:rPr>
              <a:t>Differences </a:t>
            </a:r>
            <a:r>
              <a:rPr lang="en-US" dirty="0">
                <a:solidFill>
                  <a:srgbClr val="FFFFFF"/>
                </a:solidFill>
              </a:rPr>
              <a:t>51.2 (2011): 166-71. Print</a:t>
            </a:r>
            <a:r>
              <a:rPr lang="en-US" dirty="0" smtClean="0">
                <a:solidFill>
                  <a:srgbClr val="FFFFFF"/>
                </a:solidFill>
                <a:effectLst/>
              </a:rPr>
              <a:t> </a:t>
            </a:r>
          </a:p>
          <a:p>
            <a:endParaRPr lang="en-US" dirty="0" smtClean="0">
              <a:solidFill>
                <a:srgbClr val="FFFFFF"/>
              </a:solidFill>
            </a:endParaRPr>
          </a:p>
          <a:p>
            <a:r>
              <a:rPr lang="en-US" dirty="0" smtClean="0">
                <a:solidFill>
                  <a:schemeClr val="bg1"/>
                </a:solidFill>
              </a:rPr>
              <a:t>4</a:t>
            </a:r>
            <a:r>
              <a:rPr lang="en-US" dirty="0" smtClean="0">
                <a:solidFill>
                  <a:srgbClr val="FFFFFF"/>
                </a:solidFill>
              </a:rPr>
              <a:t>.</a:t>
            </a:r>
            <a:r>
              <a:rPr lang="en-US" dirty="0">
                <a:solidFill>
                  <a:srgbClr val="FFFFFF"/>
                </a:solidFill>
              </a:rPr>
              <a:t> Epps, Helen H., and </a:t>
            </a:r>
            <a:r>
              <a:rPr lang="en-US" dirty="0" err="1">
                <a:solidFill>
                  <a:srgbClr val="FFFFFF"/>
                </a:solidFill>
              </a:rPr>
              <a:t>Naz</a:t>
            </a:r>
            <a:r>
              <a:rPr lang="en-US" dirty="0">
                <a:solidFill>
                  <a:srgbClr val="FFFFFF"/>
                </a:solidFill>
              </a:rPr>
              <a:t> Kaya. "Relationship between color </a:t>
            </a:r>
            <a:r>
              <a:rPr lang="en-US" dirty="0" smtClean="0">
                <a:solidFill>
                  <a:srgbClr val="FFFFFF"/>
                </a:solidFill>
              </a:rPr>
              <a:t>	and </a:t>
            </a:r>
            <a:r>
              <a:rPr lang="en-US" dirty="0">
                <a:solidFill>
                  <a:srgbClr val="FFFFFF"/>
                </a:solidFill>
              </a:rPr>
              <a:t>emotion: a study of college students." </a:t>
            </a:r>
            <a:r>
              <a:rPr lang="en-US" i="1" dirty="0">
                <a:solidFill>
                  <a:srgbClr val="FFFFFF"/>
                </a:solidFill>
              </a:rPr>
              <a:t>College Student </a:t>
            </a:r>
            <a:r>
              <a:rPr lang="en-US" i="1" dirty="0" smtClean="0">
                <a:solidFill>
                  <a:srgbClr val="FFFFFF"/>
                </a:solidFill>
              </a:rPr>
              <a:t>	Journal</a:t>
            </a:r>
            <a:r>
              <a:rPr lang="en-US" dirty="0" smtClean="0">
                <a:solidFill>
                  <a:srgbClr val="FFFFFF"/>
                </a:solidFill>
              </a:rPr>
              <a:t> </a:t>
            </a:r>
            <a:r>
              <a:rPr lang="en-US" dirty="0">
                <a:solidFill>
                  <a:srgbClr val="FFFFFF"/>
                </a:solidFill>
              </a:rPr>
              <a:t>38.3 (2004): 396+. </a:t>
            </a:r>
            <a:r>
              <a:rPr lang="en-US" i="1" dirty="0">
                <a:solidFill>
                  <a:srgbClr val="FFFFFF"/>
                </a:solidFill>
              </a:rPr>
              <a:t>Expanded Academic ASAP</a:t>
            </a:r>
            <a:r>
              <a:rPr lang="en-US" dirty="0">
                <a:solidFill>
                  <a:srgbClr val="FFFFFF"/>
                </a:solidFill>
              </a:rPr>
              <a:t>. Web. </a:t>
            </a:r>
            <a:r>
              <a:rPr lang="en-US" dirty="0" smtClean="0">
                <a:solidFill>
                  <a:srgbClr val="FFFFFF"/>
                </a:solidFill>
              </a:rPr>
              <a:t>	13 </a:t>
            </a:r>
            <a:r>
              <a:rPr lang="en-US" dirty="0">
                <a:solidFill>
                  <a:srgbClr val="FFFFFF"/>
                </a:solidFill>
              </a:rPr>
              <a:t>Nov. 2013</a:t>
            </a:r>
            <a:r>
              <a:rPr lang="en-US" dirty="0" smtClean="0">
                <a:solidFill>
                  <a:srgbClr val="FFFFFF"/>
                </a:solidFill>
                <a:effectLst/>
              </a:rPr>
              <a:t> </a:t>
            </a:r>
            <a:endParaRPr lang="en-US" dirty="0" smtClean="0">
              <a:solidFill>
                <a:srgbClr val="FFFFFF"/>
              </a:solidFill>
            </a:endParaRPr>
          </a:p>
        </p:txBody>
      </p:sp>
    </p:spTree>
    <p:extLst>
      <p:ext uri="{BB962C8B-B14F-4D97-AF65-F5344CB8AC3E}">
        <p14:creationId xmlns:p14="http://schemas.microsoft.com/office/powerpoint/2010/main" val="416051587"/>
      </p:ext>
    </p:extLst>
  </p:cSld>
  <p:clrMapOvr>
    <a:masterClrMapping/>
  </p:clrMapOvr>
  <mc:AlternateContent xmlns:mc="http://schemas.openxmlformats.org/markup-compatibility/2006" xmlns:p14="http://schemas.microsoft.com/office/powerpoint/2010/main">
    <mc:Choice Requires="p14">
      <p:transition spd="slow" p14:dur="2000" advTm="7000"/>
    </mc:Choice>
    <mc:Fallback xmlns="">
      <p:transition xmlns:p14="http://schemas.microsoft.com/office/powerpoint/2010/main" spd="slow" advTm="7000"/>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nal picture.jpg"/>
          <p:cNvPicPr>
            <a:picLocks noChangeAspect="1"/>
          </p:cNvPicPr>
          <p:nvPr/>
        </p:nvPicPr>
        <p:blipFill rotWithShape="1">
          <a:blip r:embed="rId2">
            <a:alphaModFix amt="25000"/>
            <a:extLst>
              <a:ext uri="{28A0092B-C50C-407E-A947-70E740481C1C}">
                <a14:useLocalDpi xmlns:a14="http://schemas.microsoft.com/office/drawing/2010/main" val="0"/>
              </a:ext>
            </a:extLst>
          </a:blip>
          <a:srcRect l="10456" t="6127" r="27273"/>
          <a:stretch/>
        </p:blipFill>
        <p:spPr>
          <a:xfrm>
            <a:off x="1098852" y="28538"/>
            <a:ext cx="6835702" cy="6873221"/>
          </a:xfrm>
          <a:prstGeom prst="rect">
            <a:avLst/>
          </a:prstGeom>
        </p:spPr>
      </p:pic>
      <p:sp>
        <p:nvSpPr>
          <p:cNvPr id="5" name="TextBox 4"/>
          <p:cNvSpPr txBox="1"/>
          <p:nvPr/>
        </p:nvSpPr>
        <p:spPr>
          <a:xfrm>
            <a:off x="1098853" y="442337"/>
            <a:ext cx="6835702" cy="6047811"/>
          </a:xfrm>
          <a:prstGeom prst="rect">
            <a:avLst/>
          </a:prstGeom>
          <a:noFill/>
        </p:spPr>
        <p:txBody>
          <a:bodyPr wrap="square" rtlCol="0">
            <a:spAutoFit/>
          </a:bodyPr>
          <a:lstStyle/>
          <a:p>
            <a:pPr algn="ctr"/>
            <a:r>
              <a:rPr lang="en-US" sz="1400" dirty="0" smtClean="0">
                <a:solidFill>
                  <a:schemeClr val="bg1"/>
                </a:solidFill>
              </a:rPr>
              <a:t>Photographs:</a:t>
            </a:r>
          </a:p>
          <a:p>
            <a:pPr algn="ctr"/>
            <a:endParaRPr lang="en-US" sz="900" dirty="0" smtClean="0">
              <a:solidFill>
                <a:schemeClr val="bg1"/>
              </a:solidFill>
            </a:endParaRPr>
          </a:p>
          <a:p>
            <a:r>
              <a:rPr lang="en-US" sz="1300" dirty="0" smtClean="0">
                <a:solidFill>
                  <a:schemeClr val="bg1"/>
                </a:solidFill>
              </a:rPr>
              <a:t>A. Emerson, Jimmy. </a:t>
            </a:r>
            <a:r>
              <a:rPr lang="en-US" sz="1300" i="1" dirty="0" smtClean="0">
                <a:solidFill>
                  <a:schemeClr val="bg1"/>
                </a:solidFill>
              </a:rPr>
              <a:t>Two Bridges at Sunset Mural</a:t>
            </a:r>
            <a:r>
              <a:rPr lang="en-US" sz="1300" dirty="0" smtClean="0">
                <a:solidFill>
                  <a:schemeClr val="bg1"/>
                </a:solidFill>
              </a:rPr>
              <a:t>. 2008. Flickr. Photograph. 6 December 2013.</a:t>
            </a:r>
          </a:p>
          <a:p>
            <a:r>
              <a:rPr lang="en-US" sz="1300" dirty="0">
                <a:solidFill>
                  <a:schemeClr val="bg1"/>
                </a:solidFill>
              </a:rPr>
              <a:t>B</a:t>
            </a:r>
            <a:r>
              <a:rPr lang="en-US" sz="1300" dirty="0" smtClean="0">
                <a:solidFill>
                  <a:schemeClr val="bg1"/>
                </a:solidFill>
              </a:rPr>
              <a:t>. </a:t>
            </a:r>
            <a:r>
              <a:rPr lang="en-US" sz="1300" dirty="0" err="1" smtClean="0">
                <a:solidFill>
                  <a:schemeClr val="bg1"/>
                </a:solidFill>
              </a:rPr>
              <a:t>Cigliano</a:t>
            </a:r>
            <a:r>
              <a:rPr lang="en-US" sz="1300" dirty="0" smtClean="0">
                <a:solidFill>
                  <a:schemeClr val="bg1"/>
                </a:solidFill>
              </a:rPr>
              <a:t>, Peter. </a:t>
            </a:r>
            <a:r>
              <a:rPr lang="en-US" sz="1300" i="1" dirty="0" smtClean="0">
                <a:solidFill>
                  <a:schemeClr val="bg1"/>
                </a:solidFill>
              </a:rPr>
              <a:t>Dingy Building Lower Manhattan</a:t>
            </a:r>
            <a:r>
              <a:rPr lang="en-US" sz="1300" dirty="0" smtClean="0">
                <a:solidFill>
                  <a:schemeClr val="bg1"/>
                </a:solidFill>
              </a:rPr>
              <a:t>. 2008. Flickr. Photograph. 6 December 2013.</a:t>
            </a:r>
          </a:p>
          <a:p>
            <a:r>
              <a:rPr lang="en-US" sz="1300" dirty="0">
                <a:solidFill>
                  <a:schemeClr val="bg1"/>
                </a:solidFill>
              </a:rPr>
              <a:t>C</a:t>
            </a:r>
            <a:r>
              <a:rPr lang="en-US" sz="1300" dirty="0" smtClean="0">
                <a:solidFill>
                  <a:schemeClr val="bg1"/>
                </a:solidFill>
              </a:rPr>
              <a:t>. </a:t>
            </a:r>
            <a:r>
              <a:rPr lang="en-US" sz="1300" dirty="0" err="1" smtClean="0">
                <a:solidFill>
                  <a:schemeClr val="bg1"/>
                </a:solidFill>
              </a:rPr>
              <a:t>Darcyadelaide</a:t>
            </a:r>
            <a:r>
              <a:rPr lang="en-US" sz="1300" dirty="0" smtClean="0">
                <a:solidFill>
                  <a:schemeClr val="bg1"/>
                </a:solidFill>
              </a:rPr>
              <a:t>. </a:t>
            </a:r>
            <a:r>
              <a:rPr lang="en-US" sz="1300" i="1" dirty="0" smtClean="0">
                <a:solidFill>
                  <a:schemeClr val="bg1"/>
                </a:solidFill>
              </a:rPr>
              <a:t>Depression Please Cut to the Chase</a:t>
            </a:r>
            <a:r>
              <a:rPr lang="en-US" sz="1300" dirty="0" smtClean="0">
                <a:solidFill>
                  <a:schemeClr val="bg1"/>
                </a:solidFill>
              </a:rPr>
              <a:t>. 2012. Flickr. Photograph. 6 December 2013.</a:t>
            </a:r>
          </a:p>
          <a:p>
            <a:r>
              <a:rPr lang="en-US" sz="1300" dirty="0" smtClean="0">
                <a:solidFill>
                  <a:schemeClr val="bg1"/>
                </a:solidFill>
              </a:rPr>
              <a:t>D. Shall, Don. </a:t>
            </a:r>
            <a:r>
              <a:rPr lang="en-US" sz="1300" i="1" dirty="0" smtClean="0">
                <a:solidFill>
                  <a:schemeClr val="bg1"/>
                </a:solidFill>
              </a:rPr>
              <a:t>Battery Steele (1942</a:t>
            </a:r>
            <a:r>
              <a:rPr lang="en-US" sz="1300" dirty="0" smtClean="0">
                <a:solidFill>
                  <a:schemeClr val="bg1"/>
                </a:solidFill>
              </a:rPr>
              <a:t>). 2013. Flickr. Photograph. 6 December 2013.</a:t>
            </a:r>
          </a:p>
          <a:p>
            <a:r>
              <a:rPr lang="en-US" sz="1300" dirty="0" smtClean="0">
                <a:solidFill>
                  <a:schemeClr val="bg1"/>
                </a:solidFill>
              </a:rPr>
              <a:t>E. </a:t>
            </a:r>
            <a:r>
              <a:rPr lang="en-US" sz="1300" dirty="0" err="1" smtClean="0">
                <a:solidFill>
                  <a:schemeClr val="bg1"/>
                </a:solidFill>
              </a:rPr>
              <a:t>Keaggy</a:t>
            </a:r>
            <a:r>
              <a:rPr lang="en-US" sz="1300" dirty="0" smtClean="0">
                <a:solidFill>
                  <a:schemeClr val="bg1"/>
                </a:solidFill>
              </a:rPr>
              <a:t>, Bill. </a:t>
            </a:r>
            <a:r>
              <a:rPr lang="en-US" sz="1300" i="1" dirty="0" smtClean="0">
                <a:solidFill>
                  <a:schemeClr val="bg1"/>
                </a:solidFill>
              </a:rPr>
              <a:t>P107095. </a:t>
            </a:r>
            <a:r>
              <a:rPr lang="en-US" sz="1300" dirty="0" smtClean="0">
                <a:solidFill>
                  <a:schemeClr val="bg1"/>
                </a:solidFill>
              </a:rPr>
              <a:t>2011. Flickr. Photograph. 6 December 2013.</a:t>
            </a:r>
          </a:p>
          <a:p>
            <a:r>
              <a:rPr lang="en-US" sz="1300" dirty="0" smtClean="0">
                <a:solidFill>
                  <a:schemeClr val="bg1"/>
                </a:solidFill>
              </a:rPr>
              <a:t>F.</a:t>
            </a:r>
            <a:r>
              <a:rPr lang="en-US" sz="1300" dirty="0">
                <a:solidFill>
                  <a:schemeClr val="bg1"/>
                </a:solidFill>
              </a:rPr>
              <a:t> </a:t>
            </a:r>
            <a:r>
              <a:rPr lang="en-US" sz="1300" dirty="0" smtClean="0">
                <a:solidFill>
                  <a:schemeClr val="bg1"/>
                </a:solidFill>
              </a:rPr>
              <a:t>Hussein, </a:t>
            </a:r>
            <a:r>
              <a:rPr lang="en-US" sz="1300" dirty="0" err="1" smtClean="0">
                <a:solidFill>
                  <a:schemeClr val="bg1"/>
                </a:solidFill>
              </a:rPr>
              <a:t>Abeer</a:t>
            </a:r>
            <a:r>
              <a:rPr lang="en-US" sz="1300" dirty="0" smtClean="0">
                <a:solidFill>
                  <a:schemeClr val="bg1"/>
                </a:solidFill>
              </a:rPr>
              <a:t>. </a:t>
            </a:r>
            <a:r>
              <a:rPr lang="en-US" sz="1300" i="1" dirty="0" smtClean="0">
                <a:solidFill>
                  <a:schemeClr val="bg1"/>
                </a:solidFill>
              </a:rPr>
              <a:t>Cute Baby</a:t>
            </a:r>
            <a:r>
              <a:rPr lang="en-US" sz="1300" dirty="0" smtClean="0">
                <a:solidFill>
                  <a:schemeClr val="bg1"/>
                </a:solidFill>
              </a:rPr>
              <a:t>. 2011. Flickr. Photograph. 6 December 2013.</a:t>
            </a:r>
          </a:p>
          <a:p>
            <a:r>
              <a:rPr lang="en-US" sz="1300" dirty="0" smtClean="0">
                <a:solidFill>
                  <a:schemeClr val="bg1"/>
                </a:solidFill>
              </a:rPr>
              <a:t>G. Unknown. </a:t>
            </a:r>
            <a:r>
              <a:rPr lang="en-US" sz="1300" i="1" dirty="0" smtClean="0">
                <a:solidFill>
                  <a:schemeClr val="bg1"/>
                </a:solidFill>
              </a:rPr>
              <a:t>India Police Arrest 2</a:t>
            </a:r>
            <a:r>
              <a:rPr lang="en-US" sz="1300" i="1" baseline="30000" dirty="0" smtClean="0">
                <a:solidFill>
                  <a:schemeClr val="bg1"/>
                </a:solidFill>
              </a:rPr>
              <a:t>nd</a:t>
            </a:r>
            <a:r>
              <a:rPr lang="en-US" sz="1300" i="1" dirty="0" smtClean="0">
                <a:solidFill>
                  <a:schemeClr val="bg1"/>
                </a:solidFill>
              </a:rPr>
              <a:t> Man Over UK Girl’s Murder</a:t>
            </a:r>
            <a:r>
              <a:rPr lang="en-US" sz="1300" dirty="0" smtClean="0">
                <a:solidFill>
                  <a:schemeClr val="bg1"/>
                </a:solidFill>
              </a:rPr>
              <a:t>. 2008. </a:t>
            </a:r>
            <a:r>
              <a:rPr lang="en-US" sz="1300" dirty="0" err="1" smtClean="0">
                <a:solidFill>
                  <a:schemeClr val="bg1"/>
                </a:solidFill>
              </a:rPr>
              <a:t>dalje.com</a:t>
            </a:r>
            <a:r>
              <a:rPr lang="en-US" sz="1300" dirty="0" smtClean="0">
                <a:solidFill>
                  <a:schemeClr val="bg1"/>
                </a:solidFill>
              </a:rPr>
              <a:t>. Photograph. 6 December 2013.</a:t>
            </a:r>
          </a:p>
          <a:p>
            <a:r>
              <a:rPr lang="en-US" sz="1300" dirty="0" smtClean="0">
                <a:solidFill>
                  <a:schemeClr val="bg1"/>
                </a:solidFill>
              </a:rPr>
              <a:t>H.</a:t>
            </a:r>
            <a:r>
              <a:rPr lang="en-US" sz="1300" dirty="0">
                <a:solidFill>
                  <a:schemeClr val="bg1"/>
                </a:solidFill>
              </a:rPr>
              <a:t> </a:t>
            </a:r>
            <a:r>
              <a:rPr lang="en-US" sz="1300" dirty="0" err="1" smtClean="0">
                <a:solidFill>
                  <a:schemeClr val="bg1"/>
                </a:solidFill>
              </a:rPr>
              <a:t>Gaido</a:t>
            </a:r>
            <a:r>
              <a:rPr lang="en-US" sz="1300" dirty="0" smtClean="0">
                <a:solidFill>
                  <a:schemeClr val="bg1"/>
                </a:solidFill>
              </a:rPr>
              <a:t>. </a:t>
            </a:r>
            <a:r>
              <a:rPr lang="en-US" sz="1300" i="1" dirty="0" smtClean="0">
                <a:solidFill>
                  <a:schemeClr val="bg1"/>
                </a:solidFill>
              </a:rPr>
              <a:t>The Graffiti Artists</a:t>
            </a:r>
            <a:r>
              <a:rPr lang="en-US" sz="1300" dirty="0" smtClean="0">
                <a:solidFill>
                  <a:schemeClr val="bg1"/>
                </a:solidFill>
              </a:rPr>
              <a:t>. 2008. Deviant Art. Photograph. 6 December 2013.</a:t>
            </a:r>
          </a:p>
          <a:p>
            <a:r>
              <a:rPr lang="en-US" sz="1300" dirty="0" smtClean="0">
                <a:solidFill>
                  <a:schemeClr val="bg1"/>
                </a:solidFill>
              </a:rPr>
              <a:t>I. Tyrrell, Mat. </a:t>
            </a:r>
            <a:r>
              <a:rPr lang="en-US" sz="1300" i="1" dirty="0" smtClean="0">
                <a:solidFill>
                  <a:schemeClr val="bg1"/>
                </a:solidFill>
              </a:rPr>
              <a:t>A Zebra Depicted in French Street Art</a:t>
            </a:r>
            <a:r>
              <a:rPr lang="en-US" sz="1300" dirty="0" smtClean="0">
                <a:solidFill>
                  <a:schemeClr val="bg1"/>
                </a:solidFill>
              </a:rPr>
              <a:t>. 2010. Wikimedia Commons. Photograph. 6 December 2013.</a:t>
            </a:r>
          </a:p>
          <a:p>
            <a:r>
              <a:rPr lang="en-US" sz="1300" dirty="0" smtClean="0">
                <a:solidFill>
                  <a:schemeClr val="bg1"/>
                </a:solidFill>
              </a:rPr>
              <a:t>J.</a:t>
            </a:r>
            <a:r>
              <a:rPr lang="en-US" sz="1300" dirty="0">
                <a:solidFill>
                  <a:schemeClr val="bg1"/>
                </a:solidFill>
              </a:rPr>
              <a:t> </a:t>
            </a:r>
            <a:r>
              <a:rPr lang="en-US" sz="1300" dirty="0" err="1" smtClean="0">
                <a:solidFill>
                  <a:schemeClr val="bg1"/>
                </a:solidFill>
              </a:rPr>
              <a:t>Lazurite</a:t>
            </a:r>
            <a:r>
              <a:rPr lang="en-US" sz="1300" dirty="0" smtClean="0">
                <a:solidFill>
                  <a:schemeClr val="bg1"/>
                </a:solidFill>
              </a:rPr>
              <a:t>. </a:t>
            </a:r>
            <a:r>
              <a:rPr lang="en-US" sz="1300" i="1" dirty="0" smtClean="0">
                <a:solidFill>
                  <a:schemeClr val="bg1"/>
                </a:solidFill>
              </a:rPr>
              <a:t>240/365 Hooded Figure</a:t>
            </a:r>
            <a:r>
              <a:rPr lang="en-US" sz="1300" dirty="0">
                <a:solidFill>
                  <a:schemeClr val="bg1"/>
                </a:solidFill>
              </a:rPr>
              <a:t>. </a:t>
            </a:r>
            <a:r>
              <a:rPr lang="en-US" sz="1300" dirty="0" smtClean="0">
                <a:solidFill>
                  <a:schemeClr val="bg1"/>
                </a:solidFill>
              </a:rPr>
              <a:t>2009. Flickr. Photograph. 6 December 2013.</a:t>
            </a:r>
          </a:p>
          <a:p>
            <a:r>
              <a:rPr lang="en-US" sz="1300" dirty="0" smtClean="0">
                <a:solidFill>
                  <a:schemeClr val="bg1"/>
                </a:solidFill>
              </a:rPr>
              <a:t>K.</a:t>
            </a:r>
            <a:r>
              <a:rPr lang="en-US" sz="1300" dirty="0">
                <a:solidFill>
                  <a:schemeClr val="bg1"/>
                </a:solidFill>
              </a:rPr>
              <a:t> </a:t>
            </a:r>
            <a:r>
              <a:rPr lang="en-US" sz="1300" dirty="0" smtClean="0">
                <a:solidFill>
                  <a:schemeClr val="bg1"/>
                </a:solidFill>
              </a:rPr>
              <a:t>Lynch, </a:t>
            </a:r>
            <a:r>
              <a:rPr lang="en-US" sz="1300" dirty="0" err="1" smtClean="0">
                <a:solidFill>
                  <a:schemeClr val="bg1"/>
                </a:solidFill>
              </a:rPr>
              <a:t>Soctt</a:t>
            </a:r>
            <a:r>
              <a:rPr lang="en-US" sz="1300" dirty="0" smtClean="0">
                <a:solidFill>
                  <a:schemeClr val="bg1"/>
                </a:solidFill>
              </a:rPr>
              <a:t>. </a:t>
            </a:r>
            <a:r>
              <a:rPr lang="en-US" sz="1300" i="1" dirty="0" err="1" smtClean="0">
                <a:solidFill>
                  <a:schemeClr val="bg1"/>
                </a:solidFill>
              </a:rPr>
              <a:t>Banksy</a:t>
            </a:r>
            <a:r>
              <a:rPr lang="en-US" sz="1300" i="1" dirty="0" smtClean="0">
                <a:solidFill>
                  <a:schemeClr val="bg1"/>
                </a:solidFill>
              </a:rPr>
              <a:t> October 9 Installment “Better Out Than In”</a:t>
            </a:r>
            <a:r>
              <a:rPr lang="en-US" sz="1300" dirty="0" smtClean="0">
                <a:solidFill>
                  <a:schemeClr val="bg1"/>
                </a:solidFill>
              </a:rPr>
              <a:t>. 2013. Wikimedia Commons. Photograph. December 6 2013.</a:t>
            </a:r>
          </a:p>
          <a:p>
            <a:r>
              <a:rPr lang="en-US" sz="1300" dirty="0" smtClean="0">
                <a:solidFill>
                  <a:srgbClr val="FFFFFF"/>
                </a:solidFill>
              </a:rPr>
              <a:t>L.</a:t>
            </a:r>
            <a:r>
              <a:rPr lang="en-US" sz="1300" dirty="0">
                <a:solidFill>
                  <a:srgbClr val="FFFFFF"/>
                </a:solidFill>
              </a:rPr>
              <a:t> </a:t>
            </a:r>
            <a:r>
              <a:rPr lang="en-US" sz="1300" dirty="0" smtClean="0">
                <a:solidFill>
                  <a:srgbClr val="FFFFFF"/>
                </a:solidFill>
              </a:rPr>
              <a:t>Miller, Robert. </a:t>
            </a:r>
            <a:r>
              <a:rPr lang="en-US" sz="1300" i="1" dirty="0" smtClean="0">
                <a:solidFill>
                  <a:srgbClr val="FFFFFF"/>
                </a:solidFill>
              </a:rPr>
              <a:t>Workers cut into the Hustler Club’s roll down gate</a:t>
            </a:r>
            <a:r>
              <a:rPr lang="en-US" sz="1300" dirty="0" smtClean="0">
                <a:solidFill>
                  <a:srgbClr val="FFFFFF"/>
                </a:solidFill>
              </a:rPr>
              <a:t>. 2013. New York Post. Photograph. 6 December 2013.</a:t>
            </a:r>
          </a:p>
          <a:p>
            <a:r>
              <a:rPr lang="en-US" sz="1300" dirty="0" smtClean="0">
                <a:solidFill>
                  <a:srgbClr val="FFFFFF"/>
                </a:solidFill>
              </a:rPr>
              <a:t>M.</a:t>
            </a:r>
            <a:r>
              <a:rPr lang="en-US" sz="1300" dirty="0">
                <a:solidFill>
                  <a:srgbClr val="FFFFFF"/>
                </a:solidFill>
              </a:rPr>
              <a:t> </a:t>
            </a:r>
            <a:r>
              <a:rPr lang="en-US" sz="1300" dirty="0" err="1" smtClean="0">
                <a:solidFill>
                  <a:srgbClr val="FFFFFF"/>
                </a:solidFill>
              </a:rPr>
              <a:t>Ortner</a:t>
            </a:r>
            <a:r>
              <a:rPr lang="en-US" sz="1300" dirty="0" smtClean="0">
                <a:solidFill>
                  <a:srgbClr val="FFFFFF"/>
                </a:solidFill>
              </a:rPr>
              <a:t>, Markus. </a:t>
            </a:r>
            <a:r>
              <a:rPr lang="en-US" sz="1300" i="1" dirty="0" err="1" smtClean="0">
                <a:solidFill>
                  <a:srgbClr val="FFFFFF"/>
                </a:solidFill>
              </a:rPr>
              <a:t>Mauer-bethelehem</a:t>
            </a:r>
            <a:r>
              <a:rPr lang="en-US" sz="1300" dirty="0" smtClean="0">
                <a:solidFill>
                  <a:srgbClr val="FFFFFF"/>
                </a:solidFill>
              </a:rPr>
              <a:t>. 2005. Flickr. Photograph. 6 December 2013.</a:t>
            </a:r>
          </a:p>
          <a:p>
            <a:r>
              <a:rPr lang="en-US" sz="1300" dirty="0" smtClean="0">
                <a:solidFill>
                  <a:srgbClr val="FFFFFF"/>
                </a:solidFill>
              </a:rPr>
              <a:t>N.</a:t>
            </a:r>
            <a:r>
              <a:rPr lang="en-US" sz="1300" dirty="0">
                <a:solidFill>
                  <a:srgbClr val="FFFFFF"/>
                </a:solidFill>
              </a:rPr>
              <a:t> </a:t>
            </a:r>
            <a:r>
              <a:rPr lang="en-US" sz="1300" dirty="0" smtClean="0">
                <a:solidFill>
                  <a:srgbClr val="FFFFFF"/>
                </a:solidFill>
              </a:rPr>
              <a:t>BK. </a:t>
            </a:r>
            <a:r>
              <a:rPr lang="en-US" sz="1300" i="1" dirty="0" smtClean="0">
                <a:solidFill>
                  <a:srgbClr val="FFFFFF"/>
                </a:solidFill>
              </a:rPr>
              <a:t>Laughter is the language of the Soul</a:t>
            </a:r>
            <a:r>
              <a:rPr lang="en-US" sz="1300" dirty="0" smtClean="0">
                <a:solidFill>
                  <a:srgbClr val="FFFFFF"/>
                </a:solidFill>
              </a:rPr>
              <a:t>. 2013. Flickr. Photograph. 6 December 2013.</a:t>
            </a:r>
          </a:p>
          <a:p>
            <a:r>
              <a:rPr lang="en-US" sz="1300" dirty="0" smtClean="0">
                <a:solidFill>
                  <a:srgbClr val="FFFFFF"/>
                </a:solidFill>
              </a:rPr>
              <a:t>O.</a:t>
            </a:r>
            <a:r>
              <a:rPr lang="en-US" sz="1300" dirty="0">
                <a:solidFill>
                  <a:srgbClr val="FFFFFF"/>
                </a:solidFill>
              </a:rPr>
              <a:t> </a:t>
            </a:r>
            <a:r>
              <a:rPr lang="en-US" sz="1300" dirty="0" err="1" smtClean="0">
                <a:solidFill>
                  <a:srgbClr val="FFFFFF"/>
                </a:solidFill>
              </a:rPr>
              <a:t>Shawnlipowski</a:t>
            </a:r>
            <a:r>
              <a:rPr lang="en-US" sz="1300" dirty="0" smtClean="0">
                <a:solidFill>
                  <a:srgbClr val="FFFFFF"/>
                </a:solidFill>
              </a:rPr>
              <a:t>. </a:t>
            </a:r>
            <a:r>
              <a:rPr lang="en-US" sz="1300" i="1" dirty="0" smtClean="0">
                <a:solidFill>
                  <a:srgbClr val="FFFFFF"/>
                </a:solidFill>
              </a:rPr>
              <a:t>SCAD </a:t>
            </a:r>
            <a:r>
              <a:rPr lang="en-US" sz="1300" i="1" dirty="0" err="1" smtClean="0">
                <a:solidFill>
                  <a:srgbClr val="FFFFFF"/>
                </a:solidFill>
              </a:rPr>
              <a:t>Sidwalk</a:t>
            </a:r>
            <a:r>
              <a:rPr lang="en-US" sz="1300" i="1" dirty="0" smtClean="0">
                <a:solidFill>
                  <a:srgbClr val="FFFFFF"/>
                </a:solidFill>
              </a:rPr>
              <a:t> Arts Festival</a:t>
            </a:r>
            <a:r>
              <a:rPr lang="en-US" sz="1300" dirty="0" smtClean="0">
                <a:solidFill>
                  <a:srgbClr val="FFFFFF"/>
                </a:solidFill>
              </a:rPr>
              <a:t>. 2004. Wikimedia Commons. Photograph. 6 December 2013.</a:t>
            </a:r>
          </a:p>
          <a:p>
            <a:r>
              <a:rPr lang="en-US" sz="1300" dirty="0" smtClean="0">
                <a:solidFill>
                  <a:srgbClr val="FFFFFF"/>
                </a:solidFill>
              </a:rPr>
              <a:t>P.</a:t>
            </a:r>
            <a:r>
              <a:rPr lang="en-US" sz="1300" dirty="0">
                <a:solidFill>
                  <a:srgbClr val="FFFFFF"/>
                </a:solidFill>
              </a:rPr>
              <a:t> </a:t>
            </a:r>
            <a:r>
              <a:rPr lang="en-US" sz="1300" dirty="0" smtClean="0">
                <a:solidFill>
                  <a:srgbClr val="FFFFFF"/>
                </a:solidFill>
              </a:rPr>
              <a:t>Zavakos, Rachel. “South Bend 933 Bridge Mural.” 2013. jpg.</a:t>
            </a:r>
          </a:p>
          <a:p>
            <a:r>
              <a:rPr lang="en-US" sz="1300" dirty="0" smtClean="0">
                <a:solidFill>
                  <a:srgbClr val="FFFFFF"/>
                </a:solidFill>
              </a:rPr>
              <a:t>Q.</a:t>
            </a:r>
            <a:r>
              <a:rPr lang="en-US" sz="1300" dirty="0">
                <a:solidFill>
                  <a:srgbClr val="FFFFFF"/>
                </a:solidFill>
              </a:rPr>
              <a:t> </a:t>
            </a:r>
            <a:r>
              <a:rPr lang="en-US" sz="1300" dirty="0" err="1" smtClean="0">
                <a:solidFill>
                  <a:srgbClr val="FFFFFF"/>
                </a:solidFill>
              </a:rPr>
              <a:t>Itsbooyer</a:t>
            </a:r>
            <a:r>
              <a:rPr lang="en-US" sz="1300" dirty="0" smtClean="0">
                <a:solidFill>
                  <a:srgbClr val="FFFFFF"/>
                </a:solidFill>
              </a:rPr>
              <a:t>. </a:t>
            </a:r>
            <a:r>
              <a:rPr lang="en-US" sz="1300" i="1" dirty="0" smtClean="0">
                <a:solidFill>
                  <a:srgbClr val="FFFFFF"/>
                </a:solidFill>
              </a:rPr>
              <a:t>Whale Mural</a:t>
            </a:r>
            <a:r>
              <a:rPr lang="en-US" sz="1300" dirty="0" smtClean="0">
                <a:solidFill>
                  <a:srgbClr val="FFFFFF"/>
                </a:solidFill>
              </a:rPr>
              <a:t>. 2009. Flickr. Photograph. 6 December 2013.</a:t>
            </a:r>
          </a:p>
          <a:p>
            <a:r>
              <a:rPr lang="en-US" sz="1300" dirty="0" smtClean="0">
                <a:solidFill>
                  <a:srgbClr val="FFFFFF"/>
                </a:solidFill>
              </a:rPr>
              <a:t>R.</a:t>
            </a:r>
            <a:r>
              <a:rPr lang="en-US" sz="1300" dirty="0">
                <a:solidFill>
                  <a:srgbClr val="FFFFFF"/>
                </a:solidFill>
              </a:rPr>
              <a:t> </a:t>
            </a:r>
            <a:r>
              <a:rPr lang="en-US" sz="1300" dirty="0" smtClean="0">
                <a:solidFill>
                  <a:srgbClr val="FFFFFF"/>
                </a:solidFill>
              </a:rPr>
              <a:t>Lee, Bonnie. </a:t>
            </a:r>
            <a:r>
              <a:rPr lang="en-US" sz="1300" i="1" dirty="0" smtClean="0">
                <a:solidFill>
                  <a:srgbClr val="FFFFFF"/>
                </a:solidFill>
              </a:rPr>
              <a:t>Riverside </a:t>
            </a:r>
            <a:r>
              <a:rPr lang="en-US" sz="1300" i="1" dirty="0" err="1" smtClean="0">
                <a:solidFill>
                  <a:srgbClr val="FFFFFF"/>
                </a:solidFill>
              </a:rPr>
              <a:t>Dr</a:t>
            </a:r>
            <a:r>
              <a:rPr lang="en-US" sz="1300" i="1" dirty="0" smtClean="0">
                <a:solidFill>
                  <a:srgbClr val="FFFFFF"/>
                </a:solidFill>
              </a:rPr>
              <a:t>, Dayton, OH</a:t>
            </a:r>
            <a:r>
              <a:rPr lang="en-US" sz="1300" dirty="0" smtClean="0">
                <a:solidFill>
                  <a:srgbClr val="FFFFFF"/>
                </a:solidFill>
              </a:rPr>
              <a:t>. 2008. Flickr. Photograph. 6 December 2013.</a:t>
            </a:r>
          </a:p>
          <a:p>
            <a:r>
              <a:rPr lang="en-US" sz="1300" dirty="0" smtClean="0">
                <a:solidFill>
                  <a:srgbClr val="FFFFFF"/>
                </a:solidFill>
              </a:rPr>
              <a:t>S.</a:t>
            </a:r>
            <a:r>
              <a:rPr lang="en-US" sz="1300" dirty="0">
                <a:solidFill>
                  <a:srgbClr val="FFFFFF"/>
                </a:solidFill>
              </a:rPr>
              <a:t> </a:t>
            </a:r>
            <a:r>
              <a:rPr lang="en-US" sz="1300" dirty="0" smtClean="0">
                <a:solidFill>
                  <a:srgbClr val="FFFFFF"/>
                </a:solidFill>
              </a:rPr>
              <a:t>Unknown. </a:t>
            </a:r>
            <a:r>
              <a:rPr lang="en-US" sz="1300" i="1" dirty="0" smtClean="0">
                <a:solidFill>
                  <a:srgbClr val="FFFFFF"/>
                </a:solidFill>
              </a:rPr>
              <a:t>Red </a:t>
            </a:r>
            <a:r>
              <a:rPr lang="en-US" sz="1300" i="1" dirty="0" err="1" smtClean="0">
                <a:solidFill>
                  <a:srgbClr val="FFFFFF"/>
                </a:solidFill>
              </a:rPr>
              <a:t>Zastava</a:t>
            </a:r>
            <a:r>
              <a:rPr lang="en-US" sz="1300" dirty="0" smtClean="0">
                <a:solidFill>
                  <a:srgbClr val="FFFFFF"/>
                </a:solidFill>
              </a:rPr>
              <a:t>. 2008. </a:t>
            </a:r>
            <a:r>
              <a:rPr lang="en-US" sz="1300" dirty="0" err="1" smtClean="0">
                <a:solidFill>
                  <a:srgbClr val="FFFFFF"/>
                </a:solidFill>
              </a:rPr>
              <a:t>Flickriver</a:t>
            </a:r>
            <a:r>
              <a:rPr lang="en-US" sz="1300" dirty="0" smtClean="0">
                <a:solidFill>
                  <a:srgbClr val="FFFFFF"/>
                </a:solidFill>
              </a:rPr>
              <a:t>. Photograph. 6 December 2013.</a:t>
            </a:r>
          </a:p>
          <a:p>
            <a:r>
              <a:rPr lang="en-US" sz="1300" dirty="0" smtClean="0">
                <a:solidFill>
                  <a:srgbClr val="FFFFFF"/>
                </a:solidFill>
              </a:rPr>
              <a:t>T.</a:t>
            </a:r>
            <a:r>
              <a:rPr lang="en-US" sz="1300" dirty="0">
                <a:solidFill>
                  <a:srgbClr val="FFFFFF"/>
                </a:solidFill>
              </a:rPr>
              <a:t> </a:t>
            </a:r>
            <a:r>
              <a:rPr lang="en-US" sz="1300" dirty="0" smtClean="0">
                <a:solidFill>
                  <a:srgbClr val="FFFFFF"/>
                </a:solidFill>
              </a:rPr>
              <a:t>Wolff, Sasha. </a:t>
            </a:r>
            <a:r>
              <a:rPr lang="en-US" sz="1300" i="1" dirty="0" smtClean="0">
                <a:solidFill>
                  <a:srgbClr val="FFFFFF"/>
                </a:solidFill>
              </a:rPr>
              <a:t>Sadness</a:t>
            </a:r>
            <a:r>
              <a:rPr lang="en-US" sz="1300" dirty="0" smtClean="0">
                <a:solidFill>
                  <a:srgbClr val="FFFFFF"/>
                </a:solidFill>
              </a:rPr>
              <a:t>. 2009. Wikimedia Commons. Photograph. 6 December 2013.</a:t>
            </a:r>
          </a:p>
          <a:p>
            <a:r>
              <a:rPr lang="en-US" sz="1300" dirty="0" smtClean="0">
                <a:solidFill>
                  <a:srgbClr val="FFFFFF"/>
                </a:solidFill>
              </a:rPr>
              <a:t>U. NYCDOT. I</a:t>
            </a:r>
            <a:r>
              <a:rPr lang="en-US" sz="1300" i="1" dirty="0" smtClean="0">
                <a:solidFill>
                  <a:srgbClr val="FFFFFF"/>
                </a:solidFill>
              </a:rPr>
              <a:t>ntersection</a:t>
            </a:r>
            <a:r>
              <a:rPr lang="en-US" sz="1300" dirty="0" smtClean="0">
                <a:solidFill>
                  <a:srgbClr val="FFFFFF"/>
                </a:solidFill>
              </a:rPr>
              <a:t>. 2011. Flickr. Photograph. 6 December 2013</a:t>
            </a:r>
          </a:p>
          <a:p>
            <a:r>
              <a:rPr lang="en-US" sz="1300" dirty="0">
                <a:solidFill>
                  <a:srgbClr val="FFFFFF"/>
                </a:solidFill>
              </a:rPr>
              <a:t>V</a:t>
            </a:r>
            <a:r>
              <a:rPr lang="en-US" sz="1300" dirty="0" smtClean="0">
                <a:solidFill>
                  <a:srgbClr val="FFFFFF"/>
                </a:solidFill>
              </a:rPr>
              <a:t>. </a:t>
            </a:r>
            <a:r>
              <a:rPr lang="en-US" sz="1300" dirty="0" err="1" smtClean="0">
                <a:solidFill>
                  <a:srgbClr val="FFFFFF"/>
                </a:solidFill>
              </a:rPr>
              <a:t>Camdiluv</a:t>
            </a:r>
            <a:r>
              <a:rPr lang="en-US" sz="1300" dirty="0" smtClean="0">
                <a:solidFill>
                  <a:srgbClr val="FFFFFF"/>
                </a:solidFill>
              </a:rPr>
              <a:t>. </a:t>
            </a:r>
            <a:r>
              <a:rPr lang="en-US" sz="1300" i="1" dirty="0" err="1" smtClean="0">
                <a:solidFill>
                  <a:srgbClr val="FFFFFF"/>
                </a:solidFill>
              </a:rPr>
              <a:t>Colours</a:t>
            </a:r>
            <a:r>
              <a:rPr lang="en-US" sz="1300" i="1" dirty="0" smtClean="0">
                <a:solidFill>
                  <a:srgbClr val="FFFFFF"/>
                </a:solidFill>
              </a:rPr>
              <a:t> of Happiness</a:t>
            </a:r>
            <a:r>
              <a:rPr lang="en-US" sz="1300" dirty="0" smtClean="0">
                <a:solidFill>
                  <a:srgbClr val="FFFFFF"/>
                </a:solidFill>
              </a:rPr>
              <a:t>. 2007. Wikimedia Commons. Photograph. 6 December 2013.</a:t>
            </a:r>
          </a:p>
          <a:p>
            <a:r>
              <a:rPr lang="en-US" sz="1300" dirty="0">
                <a:solidFill>
                  <a:srgbClr val="FFFFFF"/>
                </a:solidFill>
              </a:rPr>
              <a:t>W</a:t>
            </a:r>
            <a:r>
              <a:rPr lang="en-US" sz="1300" dirty="0" smtClean="0">
                <a:solidFill>
                  <a:srgbClr val="FFFFFF"/>
                </a:solidFill>
              </a:rPr>
              <a:t>. Antonio, Jules. </a:t>
            </a:r>
            <a:r>
              <a:rPr lang="en-US" sz="1300" i="1" dirty="0" smtClean="0">
                <a:solidFill>
                  <a:srgbClr val="FFFFFF"/>
                </a:solidFill>
              </a:rPr>
              <a:t>5 </a:t>
            </a:r>
            <a:r>
              <a:rPr lang="en-US" sz="1300" i="1" dirty="0" err="1" smtClean="0">
                <a:solidFill>
                  <a:srgbClr val="FFFFFF"/>
                </a:solidFill>
              </a:rPr>
              <a:t>Pointz</a:t>
            </a:r>
            <a:r>
              <a:rPr lang="en-US" sz="1300" i="1" dirty="0" smtClean="0">
                <a:solidFill>
                  <a:srgbClr val="FFFFFF"/>
                </a:solidFill>
              </a:rPr>
              <a:t> Mural, Queens, NYC</a:t>
            </a:r>
            <a:r>
              <a:rPr lang="en-US" sz="1300" dirty="0" smtClean="0">
                <a:solidFill>
                  <a:srgbClr val="FFFFFF"/>
                </a:solidFill>
              </a:rPr>
              <a:t>. 2012. </a:t>
            </a:r>
            <a:r>
              <a:rPr lang="en-US" sz="1300" dirty="0" err="1" smtClean="0">
                <a:solidFill>
                  <a:srgbClr val="FFFFFF"/>
                </a:solidFill>
              </a:rPr>
              <a:t>Fickr</a:t>
            </a:r>
            <a:r>
              <a:rPr lang="en-US" sz="1300" dirty="0" smtClean="0">
                <a:solidFill>
                  <a:srgbClr val="FFFFFF"/>
                </a:solidFill>
              </a:rPr>
              <a:t>. Photograph. 6 December 2013.</a:t>
            </a:r>
          </a:p>
        </p:txBody>
      </p:sp>
    </p:spTree>
    <p:extLst>
      <p:ext uri="{BB962C8B-B14F-4D97-AF65-F5344CB8AC3E}">
        <p14:creationId xmlns:p14="http://schemas.microsoft.com/office/powerpoint/2010/main" val="3242499519"/>
      </p:ext>
    </p:extLst>
  </p:cSld>
  <p:clrMapOvr>
    <a:masterClrMapping/>
  </p:clrMapOvr>
  <mc:AlternateContent xmlns:mc="http://schemas.openxmlformats.org/markup-compatibility/2006" xmlns:p14="http://schemas.microsoft.com/office/powerpoint/2010/main">
    <mc:Choice Requires="p14">
      <p:transition spd="slow" p14:dur="2000" advTm="7000"/>
    </mc:Choice>
    <mc:Fallback xmlns="">
      <p:transition xmlns:p14="http://schemas.microsoft.com/office/powerpoint/2010/main" spd="slow" advTm="7000"/>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it graffiti.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35140"/>
          </a:xfrm>
          <a:prstGeom prst="rect">
            <a:avLst/>
          </a:prstGeom>
        </p:spPr>
      </p:pic>
      <p:sp>
        <p:nvSpPr>
          <p:cNvPr id="5" name="TextBox 4"/>
          <p:cNvSpPr txBox="1"/>
          <p:nvPr/>
        </p:nvSpPr>
        <p:spPr>
          <a:xfrm>
            <a:off x="8833610" y="6599435"/>
            <a:ext cx="310389" cy="215444"/>
          </a:xfrm>
          <a:prstGeom prst="rect">
            <a:avLst/>
          </a:prstGeom>
          <a:noFill/>
        </p:spPr>
        <p:txBody>
          <a:bodyPr wrap="square" rtlCol="0">
            <a:spAutoFit/>
          </a:bodyPr>
          <a:lstStyle/>
          <a:p>
            <a:r>
              <a:rPr lang="en-US" sz="800" dirty="0" smtClean="0">
                <a:solidFill>
                  <a:srgbClr val="FFFFFF"/>
                </a:solidFill>
              </a:rPr>
              <a:t>D</a:t>
            </a:r>
            <a:endParaRPr lang="en-US" sz="800" dirty="0">
              <a:solidFill>
                <a:srgbClr val="FFFFFF"/>
              </a:solidFill>
            </a:endParaRPr>
          </a:p>
        </p:txBody>
      </p:sp>
    </p:spTree>
    <p:extLst>
      <p:ext uri="{BB962C8B-B14F-4D97-AF65-F5344CB8AC3E}">
        <p14:creationId xmlns:p14="http://schemas.microsoft.com/office/powerpoint/2010/main" val="1238263666"/>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xmlns:p14="http://schemas.microsoft.com/office/powerpoint/2010/main" spd="slow" advTm="5000"/>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uck graffiti.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1999" y="1"/>
            <a:ext cx="6836232" cy="6836232"/>
          </a:xfrm>
          <a:prstGeom prst="rect">
            <a:avLst/>
          </a:prstGeom>
        </p:spPr>
      </p:pic>
      <p:sp>
        <p:nvSpPr>
          <p:cNvPr id="5" name="TextBox 4"/>
          <p:cNvSpPr txBox="1"/>
          <p:nvPr/>
        </p:nvSpPr>
        <p:spPr>
          <a:xfrm>
            <a:off x="7968231" y="6614797"/>
            <a:ext cx="310389" cy="215444"/>
          </a:xfrm>
          <a:prstGeom prst="rect">
            <a:avLst/>
          </a:prstGeom>
          <a:noFill/>
        </p:spPr>
        <p:txBody>
          <a:bodyPr wrap="square" rtlCol="0">
            <a:spAutoFit/>
          </a:bodyPr>
          <a:lstStyle/>
          <a:p>
            <a:r>
              <a:rPr lang="en-US" sz="800" dirty="0" smtClean="0">
                <a:solidFill>
                  <a:srgbClr val="FFFFFF"/>
                </a:solidFill>
              </a:rPr>
              <a:t>E</a:t>
            </a:r>
            <a:endParaRPr lang="en-US" sz="800" dirty="0">
              <a:solidFill>
                <a:srgbClr val="FFFFFF"/>
              </a:solidFill>
            </a:endParaRPr>
          </a:p>
        </p:txBody>
      </p:sp>
    </p:spTree>
    <p:extLst>
      <p:ext uri="{BB962C8B-B14F-4D97-AF65-F5344CB8AC3E}">
        <p14:creationId xmlns:p14="http://schemas.microsoft.com/office/powerpoint/2010/main" val="14206488"/>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xmlns:p14="http://schemas.microsoft.com/office/powerpoint/2010/main" spd="slow" advTm="5000"/>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by.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880" y="0"/>
            <a:ext cx="7656203" cy="5108123"/>
          </a:xfrm>
          <a:prstGeom prst="rect">
            <a:avLst/>
          </a:prstGeom>
        </p:spPr>
      </p:pic>
      <p:sp>
        <p:nvSpPr>
          <p:cNvPr id="8" name="TextBox 7"/>
          <p:cNvSpPr txBox="1"/>
          <p:nvPr/>
        </p:nvSpPr>
        <p:spPr>
          <a:xfrm>
            <a:off x="811710" y="5494683"/>
            <a:ext cx="7498822" cy="646331"/>
          </a:xfrm>
          <a:prstGeom prst="rect">
            <a:avLst/>
          </a:prstGeom>
          <a:noFill/>
        </p:spPr>
        <p:txBody>
          <a:bodyPr wrap="square" rtlCol="0">
            <a:spAutoFit/>
          </a:bodyPr>
          <a:lstStyle/>
          <a:p>
            <a:pPr algn="ctr"/>
            <a:r>
              <a:rPr lang="en-US" dirty="0" smtClean="0">
                <a:solidFill>
                  <a:srgbClr val="FFFFFF"/>
                </a:solidFill>
              </a:rPr>
              <a:t> Quite often, </a:t>
            </a:r>
            <a:r>
              <a:rPr lang="en-US" dirty="0">
                <a:solidFill>
                  <a:srgbClr val="FFFFFF"/>
                </a:solidFill>
              </a:rPr>
              <a:t>g</a:t>
            </a:r>
            <a:r>
              <a:rPr lang="en-US" dirty="0" smtClean="0">
                <a:solidFill>
                  <a:srgbClr val="FFFFFF"/>
                </a:solidFill>
              </a:rPr>
              <a:t>raffiti also </a:t>
            </a:r>
            <a:r>
              <a:rPr lang="en-US" dirty="0">
                <a:solidFill>
                  <a:srgbClr val="FFFFFF"/>
                </a:solidFill>
              </a:rPr>
              <a:t>has profane and crude language that is seen by children of all </a:t>
            </a:r>
            <a:r>
              <a:rPr lang="en-US" dirty="0" smtClean="0">
                <a:solidFill>
                  <a:srgbClr val="FFFFFF"/>
                </a:solidFill>
              </a:rPr>
              <a:t>ages.  It is </a:t>
            </a:r>
            <a:r>
              <a:rPr lang="en-US" dirty="0">
                <a:solidFill>
                  <a:srgbClr val="FFFFFF"/>
                </a:solidFill>
              </a:rPr>
              <a:t>often offensive to </a:t>
            </a:r>
            <a:r>
              <a:rPr lang="en-US" dirty="0" smtClean="0">
                <a:solidFill>
                  <a:srgbClr val="FFFFFF"/>
                </a:solidFill>
              </a:rPr>
              <a:t>passersby</a:t>
            </a:r>
            <a:r>
              <a:rPr lang="en-US" dirty="0">
                <a:solidFill>
                  <a:srgbClr val="FFFFFF"/>
                </a:solidFill>
              </a:rPr>
              <a:t>.</a:t>
            </a:r>
          </a:p>
        </p:txBody>
      </p:sp>
      <p:sp>
        <p:nvSpPr>
          <p:cNvPr id="9" name="TextBox 8"/>
          <p:cNvSpPr txBox="1"/>
          <p:nvPr/>
        </p:nvSpPr>
        <p:spPr>
          <a:xfrm>
            <a:off x="8385083" y="4892679"/>
            <a:ext cx="310389" cy="215444"/>
          </a:xfrm>
          <a:prstGeom prst="rect">
            <a:avLst/>
          </a:prstGeom>
          <a:noFill/>
        </p:spPr>
        <p:txBody>
          <a:bodyPr wrap="square" rtlCol="0">
            <a:spAutoFit/>
          </a:bodyPr>
          <a:lstStyle/>
          <a:p>
            <a:r>
              <a:rPr lang="en-US" sz="800" dirty="0" smtClean="0">
                <a:solidFill>
                  <a:srgbClr val="FFFFFF"/>
                </a:solidFill>
              </a:rPr>
              <a:t>F</a:t>
            </a:r>
            <a:endParaRPr lang="en-US" sz="800" dirty="0">
              <a:solidFill>
                <a:srgbClr val="FFFFFF"/>
              </a:solidFill>
            </a:endParaRPr>
          </a:p>
        </p:txBody>
      </p:sp>
    </p:spTree>
    <p:extLst>
      <p:ext uri="{BB962C8B-B14F-4D97-AF65-F5344CB8AC3E}">
        <p14:creationId xmlns:p14="http://schemas.microsoft.com/office/powerpoint/2010/main" val="1102863187"/>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xmlns:p14="http://schemas.microsoft.com/office/powerpoint/2010/main" spd="slow" advTm="10000"/>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rres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6857999"/>
          </a:xfrm>
          <a:prstGeom prst="rect">
            <a:avLst/>
          </a:prstGeom>
        </p:spPr>
      </p:pic>
      <p:sp>
        <p:nvSpPr>
          <p:cNvPr id="5" name="TextBox 4"/>
          <p:cNvSpPr txBox="1"/>
          <p:nvPr/>
        </p:nvSpPr>
        <p:spPr>
          <a:xfrm>
            <a:off x="8833610" y="6636563"/>
            <a:ext cx="310389" cy="215444"/>
          </a:xfrm>
          <a:prstGeom prst="rect">
            <a:avLst/>
          </a:prstGeom>
          <a:noFill/>
        </p:spPr>
        <p:txBody>
          <a:bodyPr wrap="square" rtlCol="0">
            <a:spAutoFit/>
          </a:bodyPr>
          <a:lstStyle/>
          <a:p>
            <a:r>
              <a:rPr lang="en-US" sz="800" dirty="0" smtClean="0">
                <a:solidFill>
                  <a:srgbClr val="FFFFFF"/>
                </a:solidFill>
              </a:rPr>
              <a:t>G</a:t>
            </a:r>
            <a:endParaRPr lang="en-US" sz="800" dirty="0">
              <a:solidFill>
                <a:srgbClr val="FFFFFF"/>
              </a:solidFill>
            </a:endParaRPr>
          </a:p>
        </p:txBody>
      </p:sp>
    </p:spTree>
    <p:extLst>
      <p:ext uri="{BB962C8B-B14F-4D97-AF65-F5344CB8AC3E}">
        <p14:creationId xmlns:p14="http://schemas.microsoft.com/office/powerpoint/2010/main" val="2347710195"/>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xmlns:p14="http://schemas.microsoft.com/office/powerpoint/2010/main" spd="slow" advTm="5000"/>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0" y="-1"/>
            <a:ext cx="9144000" cy="6844145"/>
            <a:chOff x="0" y="-1"/>
            <a:chExt cx="9144000" cy="6844145"/>
          </a:xfrm>
        </p:grpSpPr>
        <p:pic>
          <p:nvPicPr>
            <p:cNvPr id="4" name="Picture 3" descr="Screen Shot 2013-12-07 at 1.28.15 PM.png"/>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0" y="-1"/>
              <a:ext cx="9144000" cy="6844145"/>
            </a:xfrm>
            <a:prstGeom prst="rect">
              <a:avLst/>
            </a:prstGeom>
          </p:spPr>
        </p:pic>
        <p:sp>
          <p:nvSpPr>
            <p:cNvPr id="7" name="Rectangle 6"/>
            <p:cNvSpPr/>
            <p:nvPr/>
          </p:nvSpPr>
          <p:spPr>
            <a:xfrm>
              <a:off x="1940878" y="2761151"/>
              <a:ext cx="5058190" cy="923330"/>
            </a:xfrm>
            <a:prstGeom prst="rect">
              <a:avLst/>
            </a:prstGeom>
          </p:spPr>
          <p:txBody>
            <a:bodyPr wrap="square">
              <a:spAutoFit/>
            </a:bodyPr>
            <a:lstStyle/>
            <a:p>
              <a:pPr algn="ctr"/>
              <a:r>
                <a:rPr lang="en-US" dirty="0">
                  <a:solidFill>
                    <a:srgbClr val="FFFFFF"/>
                  </a:solidFill>
                </a:rPr>
                <a:t>Laws such as New York City’s 10-117 make graffiti illegal for these exact reasons.  </a:t>
              </a:r>
              <a:r>
                <a:rPr lang="en-US" dirty="0" smtClean="0">
                  <a:solidFill>
                    <a:srgbClr val="FFFFFF"/>
                  </a:solidFill>
                </a:rPr>
                <a:t>If caught, graffiti </a:t>
              </a:r>
              <a:r>
                <a:rPr lang="en-US" dirty="0">
                  <a:solidFill>
                    <a:srgbClr val="FFFFFF"/>
                  </a:solidFill>
                </a:rPr>
                <a:t>artists </a:t>
              </a:r>
              <a:r>
                <a:rPr lang="en-US" dirty="0" smtClean="0">
                  <a:solidFill>
                    <a:srgbClr val="FFFFFF"/>
                  </a:solidFill>
                </a:rPr>
                <a:t>can be </a:t>
              </a:r>
              <a:r>
                <a:rPr lang="en-US" dirty="0">
                  <a:solidFill>
                    <a:srgbClr val="FFFFFF"/>
                  </a:solidFill>
                </a:rPr>
                <a:t>arrested for acts of </a:t>
              </a:r>
              <a:r>
                <a:rPr lang="en-US" dirty="0" smtClean="0">
                  <a:solidFill>
                    <a:srgbClr val="FFFFFF"/>
                  </a:solidFill>
                </a:rPr>
                <a:t>vandalism.</a:t>
              </a:r>
              <a:endParaRPr lang="en-US" dirty="0">
                <a:solidFill>
                  <a:srgbClr val="FFFFFF"/>
                </a:solidFill>
              </a:endParaRPr>
            </a:p>
          </p:txBody>
        </p:sp>
      </p:grpSp>
    </p:spTree>
    <p:extLst>
      <p:ext uri="{BB962C8B-B14F-4D97-AF65-F5344CB8AC3E}">
        <p14:creationId xmlns:p14="http://schemas.microsoft.com/office/powerpoint/2010/main" val="1747622383"/>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xmlns:p14="http://schemas.microsoft.com/office/powerpoint/2010/main" spd="slow" advTm="10000"/>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_graffiti_artists_by_gaid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p:nvSpPr>
        <p:spPr>
          <a:xfrm>
            <a:off x="8833611" y="6642556"/>
            <a:ext cx="310389" cy="215444"/>
          </a:xfrm>
          <a:prstGeom prst="rect">
            <a:avLst/>
          </a:prstGeom>
          <a:noFill/>
        </p:spPr>
        <p:txBody>
          <a:bodyPr wrap="square" rtlCol="0">
            <a:spAutoFit/>
          </a:bodyPr>
          <a:lstStyle/>
          <a:p>
            <a:r>
              <a:rPr lang="en-US" sz="800" dirty="0" smtClean="0">
                <a:solidFill>
                  <a:srgbClr val="FFFFFF"/>
                </a:solidFill>
              </a:rPr>
              <a:t>H</a:t>
            </a:r>
            <a:endParaRPr lang="en-US" sz="800" dirty="0">
              <a:solidFill>
                <a:srgbClr val="FFFFFF"/>
              </a:solidFill>
            </a:endParaRPr>
          </a:p>
        </p:txBody>
      </p:sp>
    </p:spTree>
    <p:extLst>
      <p:ext uri="{BB962C8B-B14F-4D97-AF65-F5344CB8AC3E}">
        <p14:creationId xmlns:p14="http://schemas.microsoft.com/office/powerpoint/2010/main" val="3093729365"/>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xmlns:p14="http://schemas.microsoft.com/office/powerpoint/2010/main" spd="slow" advTm="5000"/>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4595</TotalTime>
  <Words>1285</Words>
  <Application>Microsoft Macintosh PowerPoint</Application>
  <PresentationFormat>On-screen Show (4:3)</PresentationFormat>
  <Paragraphs>78</Paragraphs>
  <Slides>33</Slides>
  <Notes>0</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Rachel Zavakos</dc:creator>
  <cp:lastModifiedBy>Rachel Zavakos</cp:lastModifiedBy>
  <cp:revision>41</cp:revision>
  <dcterms:created xsi:type="dcterms:W3CDTF">2013-12-06T01:18:02Z</dcterms:created>
  <dcterms:modified xsi:type="dcterms:W3CDTF">2014-04-21T20:55:06Z</dcterms:modified>
</cp:coreProperties>
</file>